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600"/>
    <a:srgbClr val="BCE1E3"/>
    <a:srgbClr val="EDE3A8"/>
    <a:srgbClr val="C00000"/>
    <a:srgbClr val="FFCC66"/>
    <a:srgbClr val="FBDECC"/>
    <a:srgbClr val="009900"/>
    <a:srgbClr val="CC0000"/>
    <a:srgbClr val="800080"/>
    <a:srgbClr val="CC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592"/>
    <p:restoredTop sz="96327"/>
  </p:normalViewPr>
  <p:slideViewPr>
    <p:cSldViewPr>
      <p:cViewPr varScale="1">
        <p:scale>
          <a:sx n="112" d="100"/>
          <a:sy n="112" d="100"/>
        </p:scale>
        <p:origin x="1278" y="96"/>
      </p:cViewPr>
      <p:guideLst>
        <p:guide orient="horz" pos="3203"/>
        <p:guide orient="horz" pos="618"/>
        <p:guide orient="horz" pos="981"/>
        <p:guide orient="horz" pos="2523"/>
        <p:guide orient="horz" pos="2341"/>
        <p:guide orient="horz" pos="1434"/>
        <p:guide pos="3107"/>
        <p:guide pos="703"/>
        <p:guide pos="5738"/>
        <p:guide pos="5511"/>
        <p:guide pos="4513"/>
        <p:guide pos="88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32560"/>
    </p:cViewPr>
  </p:sorterViewPr>
  <p:gridSpacing cx="72008" cy="72008"/>
</p:viewPr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3846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5472" tIns="47736" rIns="95472" bIns="47736" numCol="1" anchor="t" anchorCtr="0" compatLnSpc="1">
            <a:prstTxWarp prst="textNoShape">
              <a:avLst/>
            </a:prstTxWarp>
          </a:bodyPr>
          <a:lstStyle>
            <a:lvl1pPr algn="l" defTabSz="954088">
              <a:defRPr sz="1300" smtClean="0"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75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1750" y="0"/>
            <a:ext cx="293846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5472" tIns="47736" rIns="95472" bIns="47736" numCol="1" anchor="t" anchorCtr="0" compatLnSpc="1">
            <a:prstTxWarp prst="textNoShape">
              <a:avLst/>
            </a:prstTxWarp>
          </a:bodyPr>
          <a:lstStyle>
            <a:lvl1pPr algn="r" defTabSz="954088">
              <a:defRPr sz="1300" smtClean="0"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75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9750"/>
            <a:ext cx="293846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5472" tIns="47736" rIns="95472" bIns="47736" numCol="1" anchor="b" anchorCtr="0" compatLnSpc="1">
            <a:prstTxWarp prst="textNoShape">
              <a:avLst/>
            </a:prstTxWarp>
          </a:bodyPr>
          <a:lstStyle>
            <a:lvl1pPr algn="l" defTabSz="954088">
              <a:defRPr sz="1300" smtClean="0"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75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1750" y="9429750"/>
            <a:ext cx="293846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5472" tIns="47736" rIns="95472" bIns="47736" numCol="1" anchor="b" anchorCtr="0" compatLnSpc="1">
            <a:prstTxWarp prst="textNoShape">
              <a:avLst/>
            </a:prstTxWarp>
          </a:bodyPr>
          <a:lstStyle>
            <a:lvl1pPr algn="r" defTabSz="954088">
              <a:defRPr sz="1300" smtClean="0">
                <a:cs typeface="+mn-cs"/>
              </a:defRPr>
            </a:lvl1pPr>
          </a:lstStyle>
          <a:p>
            <a:pPr>
              <a:defRPr/>
            </a:pPr>
            <a:fld id="{2351A087-3616-EA44-86C2-38B93ADB8DBB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3607812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3846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5472" tIns="47736" rIns="95472" bIns="47736" numCol="1" anchor="t" anchorCtr="0" compatLnSpc="1">
            <a:prstTxWarp prst="textNoShape">
              <a:avLst/>
            </a:prstTxWarp>
          </a:bodyPr>
          <a:lstStyle>
            <a:lvl1pPr algn="l" defTabSz="954088">
              <a:defRPr sz="1300" smtClean="0"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1750" y="0"/>
            <a:ext cx="293846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5472" tIns="47736" rIns="95472" bIns="47736" numCol="1" anchor="t" anchorCtr="0" compatLnSpc="1">
            <a:prstTxWarp prst="textNoShape">
              <a:avLst/>
            </a:prstTxWarp>
          </a:bodyPr>
          <a:lstStyle>
            <a:lvl1pPr algn="r" defTabSz="954088">
              <a:defRPr sz="1300" smtClean="0"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27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9638" y="744538"/>
            <a:ext cx="4964112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</p:sp>
      <p:sp>
        <p:nvSpPr>
          <p:cNvPr id="727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7863" y="4714875"/>
            <a:ext cx="5426075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5472" tIns="47736" rIns="95472" bIns="4773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Textmasterformate durch Klicken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727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750"/>
            <a:ext cx="293846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5472" tIns="47736" rIns="95472" bIns="47736" numCol="1" anchor="b" anchorCtr="0" compatLnSpc="1">
            <a:prstTxWarp prst="textNoShape">
              <a:avLst/>
            </a:prstTxWarp>
          </a:bodyPr>
          <a:lstStyle>
            <a:lvl1pPr algn="l" defTabSz="954088">
              <a:defRPr sz="1300" smtClean="0"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27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1750" y="9429750"/>
            <a:ext cx="293846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5472" tIns="47736" rIns="95472" bIns="47736" numCol="1" anchor="b" anchorCtr="0" compatLnSpc="1">
            <a:prstTxWarp prst="textNoShape">
              <a:avLst/>
            </a:prstTxWarp>
          </a:bodyPr>
          <a:lstStyle>
            <a:lvl1pPr algn="r" defTabSz="954088">
              <a:defRPr sz="1300" smtClean="0">
                <a:cs typeface="+mn-cs"/>
              </a:defRPr>
            </a:lvl1pPr>
          </a:lstStyle>
          <a:p>
            <a:pPr>
              <a:defRPr/>
            </a:pPr>
            <a:fld id="{157DF35C-337F-3A4A-AEA0-40D84D7BC153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3750289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CF675B2-CBFF-2D48-B015-B4812677406E}" type="slidenum">
              <a:rPr lang="de-DE"/>
              <a:pPr/>
              <a:t>1</a:t>
            </a:fld>
            <a:endParaRPr lang="de-DE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522382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73" name="Rectangle 13"/>
          <p:cNvSpPr>
            <a:spLocks noGrp="1" noChangeArrowheads="1"/>
          </p:cNvSpPr>
          <p:nvPr>
            <p:ph type="ctrTitle" sz="quarter"/>
          </p:nvPr>
        </p:nvSpPr>
        <p:spPr>
          <a:xfrm>
            <a:off x="1403350" y="1557338"/>
            <a:ext cx="7345363" cy="2879725"/>
          </a:xfrm>
        </p:spPr>
        <p:txBody>
          <a:bodyPr tIns="45720" anchor="ctr"/>
          <a:lstStyle>
            <a:lvl1pPr algn="ctr">
              <a:lnSpc>
                <a:spcPct val="130000"/>
              </a:lnSpc>
              <a:spcAft>
                <a:spcPct val="40000"/>
              </a:spcAft>
              <a:defRPr baseline="0">
                <a:latin typeface="+mj-lt"/>
              </a:defRPr>
            </a:lvl1pPr>
          </a:lstStyle>
          <a:p>
            <a:pPr lvl="0"/>
            <a:r>
              <a:rPr lang="de-DE" noProof="0"/>
              <a:t>Mastertitelformat bearbeiten</a:t>
            </a:r>
            <a:endParaRPr lang="de-DE" noProof="0" dirty="0"/>
          </a:p>
        </p:txBody>
      </p:sp>
      <p:sp>
        <p:nvSpPr>
          <p:cNvPr id="15374" name="Rectangle 1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403350" y="4221163"/>
            <a:ext cx="7345363" cy="1417637"/>
          </a:xfrm>
        </p:spPr>
        <p:txBody>
          <a:bodyPr/>
          <a:lstStyle>
            <a:lvl1pPr marL="0" indent="0" algn="ctr">
              <a:buFont typeface="Times New Roman" charset="0"/>
              <a:buNone/>
              <a:defRPr baseline="0">
                <a:latin typeface="+mn-lt"/>
              </a:defRPr>
            </a:lvl1pPr>
          </a:lstStyle>
          <a:p>
            <a:pPr lvl="0"/>
            <a:r>
              <a:rPr lang="de-DE" noProof="0"/>
              <a:t>Master-Untertitelformat bearbeiten</a:t>
            </a:r>
            <a:endParaRPr lang="de-DE" noProof="0" dirty="0"/>
          </a:p>
        </p:txBody>
      </p:sp>
      <p:sp>
        <p:nvSpPr>
          <p:cNvPr id="12" name="Fußzeilenplatzhalter 1">
            <a:extLst>
              <a:ext uri="{FF2B5EF4-FFF2-40B4-BE49-F238E27FC236}">
                <a16:creationId xmlns:a16="http://schemas.microsoft.com/office/drawing/2014/main" id="{B08F3C9E-6D67-DD47-B842-5D1CB75C1F4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800944" y="6525344"/>
            <a:ext cx="5867400" cy="304800"/>
          </a:xfrm>
          <a:prstGeom prst="rect">
            <a:avLst/>
          </a:prstGeom>
        </p:spPr>
        <p:txBody>
          <a:bodyPr/>
          <a:lstStyle/>
          <a:p>
            <a:r>
              <a:rPr lang="de-DE" sz="1400" dirty="0"/>
              <a:t>Klaus-Peter Eichler     |     </a:t>
            </a:r>
            <a:r>
              <a:rPr lang="de-DE" sz="1400" dirty="0" err="1"/>
              <a:t>www.mathematikus.de</a:t>
            </a:r>
            <a:endParaRPr lang="de-DE" sz="1400" dirty="0"/>
          </a:p>
        </p:txBody>
      </p:sp>
      <p:sp>
        <p:nvSpPr>
          <p:cNvPr id="13" name="Foliennummernplatzhalter 2">
            <a:extLst>
              <a:ext uri="{FF2B5EF4-FFF2-40B4-BE49-F238E27FC236}">
                <a16:creationId xmlns:a16="http://schemas.microsoft.com/office/drawing/2014/main" id="{AE28D962-D5AE-C346-804C-4EC9F3AD6A1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148264" y="6508576"/>
            <a:ext cx="1600200" cy="30480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de-DE" dirty="0"/>
              <a:t>|  </a:t>
            </a:r>
            <a:fld id="{3C106563-F3EE-654A-BDF0-EB3E90060519}" type="slidenum">
              <a:rPr lang="de-DE" smtClean="0"/>
              <a:pPr algn="r"/>
              <a:t>‹#›</a:t>
            </a:fld>
            <a:endParaRPr lang="de-DE" dirty="0">
              <a:latin typeface="Times" charset="0"/>
            </a:endParaRPr>
          </a:p>
        </p:txBody>
      </p:sp>
      <p:sp>
        <p:nvSpPr>
          <p:cNvPr id="9" name="Line 11">
            <a:extLst>
              <a:ext uri="{FF2B5EF4-FFF2-40B4-BE49-F238E27FC236}">
                <a16:creationId xmlns:a16="http://schemas.microsoft.com/office/drawing/2014/main" id="{9311A7ED-0294-7B4D-AB81-5315310F91FC}"/>
              </a:ext>
            </a:extLst>
          </p:cNvPr>
          <p:cNvSpPr>
            <a:spLocks noChangeShapeType="1"/>
          </p:cNvSpPr>
          <p:nvPr userDrawn="1"/>
        </p:nvSpPr>
        <p:spPr bwMode="auto">
          <a:xfrm flipH="1">
            <a:off x="755576" y="0"/>
            <a:ext cx="0" cy="1556792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baseline="0">
              <a:latin typeface="+mj-lt"/>
              <a:cs typeface="+mn-cs"/>
            </a:endParaRPr>
          </a:p>
        </p:txBody>
      </p:sp>
      <p:sp>
        <p:nvSpPr>
          <p:cNvPr id="10" name="Line 12">
            <a:extLst>
              <a:ext uri="{FF2B5EF4-FFF2-40B4-BE49-F238E27FC236}">
                <a16:creationId xmlns:a16="http://schemas.microsoft.com/office/drawing/2014/main" id="{8E8119FC-BBA2-194D-A9F2-C89ACCA29716}"/>
              </a:ext>
            </a:extLst>
          </p:cNvPr>
          <p:cNvSpPr>
            <a:spLocks noChangeShapeType="1"/>
          </p:cNvSpPr>
          <p:nvPr userDrawn="1"/>
        </p:nvSpPr>
        <p:spPr bwMode="auto">
          <a:xfrm flipV="1">
            <a:off x="0" y="980728"/>
            <a:ext cx="1043601" cy="14064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baseline="0">
              <a:latin typeface="+mj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68491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43608" y="404664"/>
            <a:ext cx="7345363" cy="447800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6" name="Fußzeilenplatzhalter 1">
            <a:extLst>
              <a:ext uri="{FF2B5EF4-FFF2-40B4-BE49-F238E27FC236}">
                <a16:creationId xmlns:a16="http://schemas.microsoft.com/office/drawing/2014/main" id="{44E06D21-59C8-F946-8082-C2F86328560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800944" y="6525344"/>
            <a:ext cx="5867400" cy="304800"/>
          </a:xfrm>
          <a:prstGeom prst="rect">
            <a:avLst/>
          </a:prstGeom>
        </p:spPr>
        <p:txBody>
          <a:bodyPr/>
          <a:lstStyle/>
          <a:p>
            <a:r>
              <a:rPr lang="de-DE" sz="1400" dirty="0"/>
              <a:t>Klaus-Peter Eichler     |     </a:t>
            </a:r>
            <a:r>
              <a:rPr lang="de-DE" sz="1400" dirty="0" err="1"/>
              <a:t>www.mathematikus.de</a:t>
            </a:r>
            <a:endParaRPr lang="de-DE" sz="1400" dirty="0"/>
          </a:p>
        </p:txBody>
      </p:sp>
      <p:sp>
        <p:nvSpPr>
          <p:cNvPr id="7" name="Foliennummernplatzhalter 2">
            <a:extLst>
              <a:ext uri="{FF2B5EF4-FFF2-40B4-BE49-F238E27FC236}">
                <a16:creationId xmlns:a16="http://schemas.microsoft.com/office/drawing/2014/main" id="{FA75215C-5F35-C745-8AFE-83883891A3E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148264" y="6508576"/>
            <a:ext cx="1600200" cy="30480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de-DE" dirty="0"/>
              <a:t>|  </a:t>
            </a:r>
            <a:fld id="{3C106563-F3EE-654A-BDF0-EB3E90060519}" type="slidenum">
              <a:rPr lang="de-DE" smtClean="0"/>
              <a:pPr algn="r"/>
              <a:t>‹#›</a:t>
            </a:fld>
            <a:endParaRPr lang="de-DE" dirty="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10505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43608" y="404664"/>
            <a:ext cx="7345363" cy="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/>
              <a:t>Mastertitelformat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03350" y="1600200"/>
            <a:ext cx="7345363" cy="492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1035" name="Line 11"/>
          <p:cNvSpPr>
            <a:spLocks noChangeShapeType="1"/>
          </p:cNvSpPr>
          <p:nvPr userDrawn="1"/>
        </p:nvSpPr>
        <p:spPr bwMode="auto">
          <a:xfrm flipH="1">
            <a:off x="755576" y="0"/>
            <a:ext cx="0" cy="1556792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baseline="0">
              <a:latin typeface="+mj-lt"/>
              <a:cs typeface="+mn-cs"/>
            </a:endParaRPr>
          </a:p>
        </p:txBody>
      </p:sp>
      <p:sp>
        <p:nvSpPr>
          <p:cNvPr id="1036" name="Line 12"/>
          <p:cNvSpPr>
            <a:spLocks noChangeShapeType="1"/>
          </p:cNvSpPr>
          <p:nvPr userDrawn="1"/>
        </p:nvSpPr>
        <p:spPr bwMode="auto">
          <a:xfrm flipV="1">
            <a:off x="0" y="980728"/>
            <a:ext cx="1043601" cy="14064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baseline="0">
              <a:latin typeface="+mj-lt"/>
              <a:cs typeface="+mn-cs"/>
            </a:endParaRPr>
          </a:p>
        </p:txBody>
      </p:sp>
      <p:sp>
        <p:nvSpPr>
          <p:cNvPr id="8" name="Fußzeilenplatzhalter 1">
            <a:extLst>
              <a:ext uri="{FF2B5EF4-FFF2-40B4-BE49-F238E27FC236}">
                <a16:creationId xmlns:a16="http://schemas.microsoft.com/office/drawing/2014/main" id="{0BEE2669-8F59-534C-8348-88440ECB11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03648" y="6525344"/>
            <a:ext cx="5867400" cy="288032"/>
          </a:xfrm>
          <a:prstGeom prst="rect">
            <a:avLst/>
          </a:prstGeom>
        </p:spPr>
        <p:txBody>
          <a:bodyPr/>
          <a:lstStyle>
            <a:lvl1pPr>
              <a:defRPr sz="1300" baseline="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de-DE" dirty="0"/>
              <a:t>Klaus-Peter Eichler     |     </a:t>
            </a:r>
            <a:r>
              <a:rPr lang="de-DE" dirty="0" err="1"/>
              <a:t>www.mathematikus.de</a:t>
            </a:r>
            <a:endParaRPr lang="de-DE" dirty="0">
              <a:latin typeface="+mn-lt"/>
            </a:endParaRPr>
          </a:p>
        </p:txBody>
      </p:sp>
      <p:sp>
        <p:nvSpPr>
          <p:cNvPr id="9" name="Foliennummernplatzhalter 2">
            <a:extLst>
              <a:ext uri="{FF2B5EF4-FFF2-40B4-BE49-F238E27FC236}">
                <a16:creationId xmlns:a16="http://schemas.microsoft.com/office/drawing/2014/main" id="{9F2084C0-E651-5B4B-A5CA-9B76B80DD6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148264" y="6524625"/>
            <a:ext cx="1600200" cy="288751"/>
          </a:xfrm>
          <a:prstGeom prst="rect">
            <a:avLst/>
          </a:prstGeom>
        </p:spPr>
        <p:txBody>
          <a:bodyPr/>
          <a:lstStyle>
            <a:lvl1pPr>
              <a:defRPr sz="14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algn="r"/>
            <a:r>
              <a:rPr lang="de-DE"/>
              <a:t>|  </a:t>
            </a:r>
            <a:fld id="{3C106563-F3EE-654A-BDF0-EB3E90060519}" type="slidenum">
              <a:rPr lang="de-DE" smtClean="0"/>
              <a:pPr algn="r"/>
              <a:t>‹#›</a:t>
            </a:fld>
            <a:endParaRPr lang="de-DE" dirty="0">
              <a:latin typeface="+mn-l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64" r:id="rId2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aseline="0">
          <a:solidFill>
            <a:srgbClr val="C00000"/>
          </a:solidFill>
          <a:latin typeface="+mj-lt"/>
          <a:ea typeface="+mj-ea"/>
          <a:cs typeface="Helvetica Neue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CC0000"/>
          </a:solidFill>
          <a:latin typeface="Verdana" charset="0"/>
          <a:ea typeface="ＭＳ Ｐゴシック" charset="0"/>
          <a:cs typeface="ＭＳ Ｐゴシック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CC0000"/>
          </a:solidFill>
          <a:latin typeface="Verdana" charset="0"/>
          <a:ea typeface="ＭＳ Ｐゴシック" charset="0"/>
          <a:cs typeface="ＭＳ Ｐゴシック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CC0000"/>
          </a:solidFill>
          <a:latin typeface="Verdana" charset="0"/>
          <a:ea typeface="ＭＳ Ｐゴシック" charset="0"/>
          <a:cs typeface="ＭＳ Ｐゴシック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CC0000"/>
          </a:solidFill>
          <a:latin typeface="Verdana" charset="0"/>
          <a:ea typeface="ＭＳ Ｐゴシック" charset="0"/>
          <a:cs typeface="ＭＳ Ｐゴシック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CC0000"/>
          </a:solidFill>
          <a:latin typeface="Verdana" charset="0"/>
          <a:ea typeface="ＭＳ Ｐゴシック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CC0000"/>
          </a:solidFill>
          <a:latin typeface="Verdana" charset="0"/>
          <a:ea typeface="ＭＳ Ｐゴシック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CC0000"/>
          </a:solidFill>
          <a:latin typeface="Verdana" charset="0"/>
          <a:ea typeface="ＭＳ Ｐゴシック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CC0000"/>
          </a:solidFill>
          <a:latin typeface="Verdana" charset="0"/>
          <a:ea typeface="ＭＳ Ｐゴシック" charset="0"/>
        </a:defRPr>
      </a:lvl9pPr>
    </p:titleStyle>
    <p:bodyStyle>
      <a:lvl1pPr marL="0" indent="0" algn="l" rtl="0" eaLnBrk="1" fontAlgn="base" hangingPunct="1">
        <a:lnSpc>
          <a:spcPct val="130000"/>
        </a:lnSpc>
        <a:spcBef>
          <a:spcPct val="30000"/>
        </a:spcBef>
        <a:spcAft>
          <a:spcPct val="0"/>
        </a:spcAft>
        <a:buClr>
          <a:srgbClr val="1F1F78"/>
        </a:buClr>
        <a:buFont typeface="Times New Roman" charset="0"/>
        <a:buNone/>
        <a:tabLst>
          <a:tab pos="446088" algn="l"/>
        </a:tabLst>
        <a:defRPr sz="2400" baseline="0">
          <a:solidFill>
            <a:schemeClr val="tx1"/>
          </a:solidFill>
          <a:latin typeface="+mj-lt"/>
          <a:ea typeface="+mn-ea"/>
          <a:cs typeface="Helvetica Neue"/>
        </a:defRPr>
      </a:lvl1pPr>
      <a:lvl2pPr marL="446088" indent="-266700" algn="l" rtl="0" eaLnBrk="1" fontAlgn="base" hangingPunct="1">
        <a:lnSpc>
          <a:spcPct val="130000"/>
        </a:lnSpc>
        <a:spcBef>
          <a:spcPct val="0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•"/>
        <a:tabLst>
          <a:tab pos="174625" algn="l"/>
        </a:tabLst>
        <a:defRPr sz="2000" baseline="0">
          <a:solidFill>
            <a:schemeClr val="tx1"/>
          </a:solidFill>
          <a:latin typeface="+mj-lt"/>
          <a:ea typeface="+mn-ea"/>
          <a:cs typeface="Helvetica Neue"/>
        </a:defRPr>
      </a:lvl2pPr>
      <a:lvl3pPr marL="2111375" indent="-228600" algn="l" rtl="0" eaLnBrk="1" fontAlgn="base" hangingPunct="1">
        <a:lnSpc>
          <a:spcPct val="130000"/>
        </a:lnSpc>
        <a:spcBef>
          <a:spcPct val="0"/>
        </a:spcBef>
        <a:spcAft>
          <a:spcPct val="40000"/>
        </a:spcAft>
        <a:buClr>
          <a:srgbClr val="1F1F78"/>
        </a:buClr>
        <a:buFont typeface="Times New Roman" charset="0"/>
        <a:tabLst>
          <a:tab pos="446088" algn="l"/>
        </a:tabLst>
        <a:defRPr sz="2000" baseline="0">
          <a:solidFill>
            <a:schemeClr val="tx1"/>
          </a:solidFill>
          <a:latin typeface="+mj-lt"/>
          <a:ea typeface="+mn-ea"/>
          <a:cs typeface="Helvetica Neue"/>
        </a:defRPr>
      </a:lvl3pPr>
      <a:lvl4pPr marL="2519363" indent="-228600" algn="l" rtl="0" eaLnBrk="1" fontAlgn="base" hangingPunct="1">
        <a:lnSpc>
          <a:spcPct val="130000"/>
        </a:lnSpc>
        <a:spcBef>
          <a:spcPct val="0"/>
        </a:spcBef>
        <a:spcAft>
          <a:spcPct val="40000"/>
        </a:spcAft>
        <a:buClr>
          <a:srgbClr val="1F1F78"/>
        </a:buClr>
        <a:buFont typeface="Times New Roman" charset="0"/>
        <a:buChar char="■"/>
        <a:tabLst>
          <a:tab pos="446088" algn="l"/>
        </a:tabLst>
        <a:defRPr sz="2000" baseline="0">
          <a:solidFill>
            <a:schemeClr val="tx1"/>
          </a:solidFill>
          <a:latin typeface="+mj-lt"/>
          <a:ea typeface="+mn-ea"/>
          <a:cs typeface="Helvetica Neue"/>
        </a:defRPr>
      </a:lvl4pPr>
      <a:lvl5pPr marL="2927350" indent="-228600" algn="l" rtl="0" eaLnBrk="1" fontAlgn="base" hangingPunct="1">
        <a:lnSpc>
          <a:spcPct val="130000"/>
        </a:lnSpc>
        <a:spcBef>
          <a:spcPct val="0"/>
        </a:spcBef>
        <a:spcAft>
          <a:spcPct val="40000"/>
        </a:spcAft>
        <a:buClr>
          <a:srgbClr val="1F1F78"/>
        </a:buClr>
        <a:buFont typeface="Times New Roman" charset="0"/>
        <a:buChar char="■"/>
        <a:tabLst>
          <a:tab pos="446088" algn="l"/>
        </a:tabLst>
        <a:defRPr sz="2000" baseline="0">
          <a:solidFill>
            <a:schemeClr val="tx1"/>
          </a:solidFill>
          <a:latin typeface="+mj-lt"/>
          <a:ea typeface="+mn-ea"/>
          <a:cs typeface="Helvetica Neue"/>
        </a:defRPr>
      </a:lvl5pPr>
      <a:lvl6pPr marL="3384550" indent="-228600" algn="l" rtl="0" eaLnBrk="1" fontAlgn="base" hangingPunct="1">
        <a:lnSpc>
          <a:spcPct val="130000"/>
        </a:lnSpc>
        <a:spcBef>
          <a:spcPct val="0"/>
        </a:spcBef>
        <a:spcAft>
          <a:spcPct val="40000"/>
        </a:spcAft>
        <a:buClr>
          <a:srgbClr val="1F1F78"/>
        </a:buClr>
        <a:buFont typeface="Times New Roman" charset="0"/>
        <a:buChar char="■"/>
        <a:tabLst>
          <a:tab pos="446088" algn="l"/>
        </a:tabLst>
        <a:defRPr sz="2000">
          <a:solidFill>
            <a:schemeClr val="tx1"/>
          </a:solidFill>
          <a:latin typeface="+mn-lt"/>
          <a:ea typeface="+mn-ea"/>
        </a:defRPr>
      </a:lvl6pPr>
      <a:lvl7pPr marL="3841750" indent="-228600" algn="l" rtl="0" eaLnBrk="1" fontAlgn="base" hangingPunct="1">
        <a:lnSpc>
          <a:spcPct val="130000"/>
        </a:lnSpc>
        <a:spcBef>
          <a:spcPct val="0"/>
        </a:spcBef>
        <a:spcAft>
          <a:spcPct val="40000"/>
        </a:spcAft>
        <a:buClr>
          <a:srgbClr val="1F1F78"/>
        </a:buClr>
        <a:buFont typeface="Times New Roman" charset="0"/>
        <a:buChar char="■"/>
        <a:tabLst>
          <a:tab pos="446088" algn="l"/>
        </a:tabLst>
        <a:defRPr sz="2000">
          <a:solidFill>
            <a:schemeClr val="tx1"/>
          </a:solidFill>
          <a:latin typeface="+mn-lt"/>
          <a:ea typeface="+mn-ea"/>
        </a:defRPr>
      </a:lvl7pPr>
      <a:lvl8pPr marL="4298950" indent="-228600" algn="l" rtl="0" eaLnBrk="1" fontAlgn="base" hangingPunct="1">
        <a:lnSpc>
          <a:spcPct val="130000"/>
        </a:lnSpc>
        <a:spcBef>
          <a:spcPct val="0"/>
        </a:spcBef>
        <a:spcAft>
          <a:spcPct val="40000"/>
        </a:spcAft>
        <a:buClr>
          <a:srgbClr val="1F1F78"/>
        </a:buClr>
        <a:buFont typeface="Times New Roman" charset="0"/>
        <a:buChar char="■"/>
        <a:tabLst>
          <a:tab pos="446088" algn="l"/>
        </a:tabLst>
        <a:defRPr sz="2000">
          <a:solidFill>
            <a:schemeClr val="tx1"/>
          </a:solidFill>
          <a:latin typeface="+mn-lt"/>
          <a:ea typeface="+mn-ea"/>
        </a:defRPr>
      </a:lvl8pPr>
      <a:lvl9pPr marL="4756150" indent="-228600" algn="l" rtl="0" eaLnBrk="1" fontAlgn="base" hangingPunct="1">
        <a:lnSpc>
          <a:spcPct val="130000"/>
        </a:lnSpc>
        <a:spcBef>
          <a:spcPct val="0"/>
        </a:spcBef>
        <a:spcAft>
          <a:spcPct val="40000"/>
        </a:spcAft>
        <a:buClr>
          <a:srgbClr val="1F1F78"/>
        </a:buClr>
        <a:buFont typeface="Times New Roman" charset="0"/>
        <a:buChar char="■"/>
        <a:tabLst>
          <a:tab pos="446088" algn="l"/>
        </a:tabLst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9AFBF80-21EF-D84D-AAC8-A87C736EE8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 you see here?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3188432-9590-B74C-A694-4422BEB7BA0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z="1400"/>
              <a:t>Klaus-Peter Eichler     |     www.mathematikus.de</a:t>
            </a:r>
            <a:endParaRPr lang="de-DE" sz="1400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96F5F46-C01C-9B47-A0F6-E7A6ECF415E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r>
              <a:rPr lang="de-DE"/>
              <a:t>|  </a:t>
            </a:r>
            <a:fld id="{3C106563-F3EE-654A-BDF0-EB3E90060519}" type="slidenum">
              <a:rPr lang="de-DE" smtClean="0"/>
              <a:pPr algn="r"/>
              <a:t>14</a:t>
            </a:fld>
            <a:endParaRPr lang="de-DE" dirty="0">
              <a:latin typeface="Times" charset="0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39BC4983-DC56-8B45-9EFC-FC8A6424666C}"/>
              </a:ext>
            </a:extLst>
          </p:cNvPr>
          <p:cNvSpPr txBox="1"/>
          <p:nvPr/>
        </p:nvSpPr>
        <p:spPr>
          <a:xfrm>
            <a:off x="83547" y="332656"/>
            <a:ext cx="6720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990000"/>
                </a:solidFill>
                <a:latin typeface="Helvetica Neue" charset="0"/>
              </a:rPr>
              <a:t>1</a:t>
            </a:r>
            <a:endParaRPr lang="en-US" sz="3200" dirty="0"/>
          </a:p>
        </p:txBody>
      </p:sp>
      <p:grpSp>
        <p:nvGrpSpPr>
          <p:cNvPr id="7" name="Group 3">
            <a:extLst>
              <a:ext uri="{FF2B5EF4-FFF2-40B4-BE49-F238E27FC236}">
                <a16:creationId xmlns:a16="http://schemas.microsoft.com/office/drawing/2014/main" id="{B3CA520A-3C63-844F-A496-ACF936FCE238}"/>
              </a:ext>
            </a:extLst>
          </p:cNvPr>
          <p:cNvGrpSpPr>
            <a:grpSpLocks/>
          </p:cNvGrpSpPr>
          <p:nvPr/>
        </p:nvGrpSpPr>
        <p:grpSpPr bwMode="auto">
          <a:xfrm>
            <a:off x="1447800" y="1412776"/>
            <a:ext cx="2619425" cy="2232248"/>
            <a:chOff x="0" y="0"/>
            <a:chExt cx="20415" cy="20000"/>
          </a:xfrm>
        </p:grpSpPr>
        <p:sp>
          <p:nvSpPr>
            <p:cNvPr id="8" name="Line 4">
              <a:extLst>
                <a:ext uri="{FF2B5EF4-FFF2-40B4-BE49-F238E27FC236}">
                  <a16:creationId xmlns:a16="http://schemas.microsoft.com/office/drawing/2014/main" id="{06054537-49E1-D649-9F74-BCC756C9F19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3999"/>
              <a:ext cx="3" cy="1599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lg" len="lg"/>
              <a:tailEnd type="non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9" name="Line 5">
              <a:extLst>
                <a:ext uri="{FF2B5EF4-FFF2-40B4-BE49-F238E27FC236}">
                  <a16:creationId xmlns:a16="http://schemas.microsoft.com/office/drawing/2014/main" id="{5FD5919F-AA51-1642-A6BC-682FBF5F963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19996"/>
              <a:ext cx="13608" cy="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lg" len="lg"/>
              <a:tailEnd type="non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0" name="Line 6">
              <a:extLst>
                <a:ext uri="{FF2B5EF4-FFF2-40B4-BE49-F238E27FC236}">
                  <a16:creationId xmlns:a16="http://schemas.microsoft.com/office/drawing/2014/main" id="{7CB1BC39-82F9-5E40-9DDF-1DEBECFBF7B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804" y="11998"/>
              <a:ext cx="6801" cy="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lg" len="lg"/>
              <a:tailEnd type="non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1" name="Line 7">
              <a:extLst>
                <a:ext uri="{FF2B5EF4-FFF2-40B4-BE49-F238E27FC236}">
                  <a16:creationId xmlns:a16="http://schemas.microsoft.com/office/drawing/2014/main" id="{0895A487-3AC1-8F4F-94A6-75866A588D1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608" y="11998"/>
              <a:ext cx="3" cy="799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lg" len="lg"/>
              <a:tailEnd type="non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2" name="Line 8">
              <a:extLst>
                <a:ext uri="{FF2B5EF4-FFF2-40B4-BE49-F238E27FC236}">
                  <a16:creationId xmlns:a16="http://schemas.microsoft.com/office/drawing/2014/main" id="{453BC9A6-9865-5A46-AC33-3F227B65F29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3999"/>
              <a:ext cx="6804" cy="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lg" len="lg"/>
              <a:tailEnd type="non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3" name="Line 9">
              <a:extLst>
                <a:ext uri="{FF2B5EF4-FFF2-40B4-BE49-F238E27FC236}">
                  <a16:creationId xmlns:a16="http://schemas.microsoft.com/office/drawing/2014/main" id="{18F2EA76-3BCC-464A-9FA4-0FFE097171F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804" y="3999"/>
              <a:ext cx="3" cy="7999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lg" len="lg"/>
              <a:tailEnd type="non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" name="Line 10">
              <a:extLst>
                <a:ext uri="{FF2B5EF4-FFF2-40B4-BE49-F238E27FC236}">
                  <a16:creationId xmlns:a16="http://schemas.microsoft.com/office/drawing/2014/main" id="{0C930118-72F2-EB4C-8020-3D73A99CF98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3608" y="9998"/>
              <a:ext cx="3402" cy="200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lg" len="lg"/>
              <a:tailEnd type="non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5" name="Line 11">
              <a:extLst>
                <a:ext uri="{FF2B5EF4-FFF2-40B4-BE49-F238E27FC236}">
                  <a16:creationId xmlns:a16="http://schemas.microsoft.com/office/drawing/2014/main" id="{05A8C7DA-5175-7A42-9B85-7C5BF534B43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804" y="0"/>
              <a:ext cx="13608" cy="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lg" len="lg"/>
              <a:tailEnd type="non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6" name="Line 12">
              <a:extLst>
                <a:ext uri="{FF2B5EF4-FFF2-40B4-BE49-F238E27FC236}">
                  <a16:creationId xmlns:a16="http://schemas.microsoft.com/office/drawing/2014/main" id="{BDA008C4-DA68-2A4E-B3B7-9B9A01C7436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608" y="9998"/>
              <a:ext cx="3402" cy="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lg" len="lg"/>
              <a:tailEnd type="non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7" name="Line 13">
              <a:extLst>
                <a:ext uri="{FF2B5EF4-FFF2-40B4-BE49-F238E27FC236}">
                  <a16:creationId xmlns:a16="http://schemas.microsoft.com/office/drawing/2014/main" id="{997385BB-45E6-B94F-8C8B-FEF00A1E896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804" y="2000"/>
              <a:ext cx="3402" cy="200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lg" len="lg"/>
              <a:tailEnd type="non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8" name="Line 14">
              <a:extLst>
                <a:ext uri="{FF2B5EF4-FFF2-40B4-BE49-F238E27FC236}">
                  <a16:creationId xmlns:a16="http://schemas.microsoft.com/office/drawing/2014/main" id="{66BDF54C-8F95-2842-9EC7-34AF9751527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0" y="0"/>
              <a:ext cx="6804" cy="401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lg" len="lg"/>
              <a:tailEnd type="non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" name="Line 15">
              <a:extLst>
                <a:ext uri="{FF2B5EF4-FFF2-40B4-BE49-F238E27FC236}">
                  <a16:creationId xmlns:a16="http://schemas.microsoft.com/office/drawing/2014/main" id="{C5D2AB23-9FDF-E54F-AD6D-2269D7B6510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412" y="0"/>
              <a:ext cx="3" cy="1599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lg" len="lg"/>
              <a:tailEnd type="non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" name="Line 16">
              <a:extLst>
                <a:ext uri="{FF2B5EF4-FFF2-40B4-BE49-F238E27FC236}">
                  <a16:creationId xmlns:a16="http://schemas.microsoft.com/office/drawing/2014/main" id="{6635D6E3-1650-DD43-B809-26C3F2BDF4B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206" y="2000"/>
              <a:ext cx="6801" cy="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lg" len="lg"/>
              <a:tailEnd type="non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1" name="Line 17">
              <a:extLst>
                <a:ext uri="{FF2B5EF4-FFF2-40B4-BE49-F238E27FC236}">
                  <a16:creationId xmlns:a16="http://schemas.microsoft.com/office/drawing/2014/main" id="{B972FCA6-BCCD-B749-9EE9-7FF2ADC0505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010" y="2000"/>
              <a:ext cx="3" cy="799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lg" len="lg"/>
              <a:tailEnd type="non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2" name="Line 18">
              <a:extLst>
                <a:ext uri="{FF2B5EF4-FFF2-40B4-BE49-F238E27FC236}">
                  <a16:creationId xmlns:a16="http://schemas.microsoft.com/office/drawing/2014/main" id="{350FFD81-6D69-A34E-B477-DC209DDB4C9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505" y="11000"/>
              <a:ext cx="3411" cy="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lg" len="lg"/>
              <a:tailEnd type="non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3" name="Line 19">
              <a:extLst>
                <a:ext uri="{FF2B5EF4-FFF2-40B4-BE49-F238E27FC236}">
                  <a16:creationId xmlns:a16="http://schemas.microsoft.com/office/drawing/2014/main" id="{78FBE7F1-CEA7-3C48-9481-54C81B423EF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505" y="7001"/>
              <a:ext cx="3402" cy="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lg" len="lg"/>
              <a:tailEnd type="non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4" name="Line 20">
              <a:extLst>
                <a:ext uri="{FF2B5EF4-FFF2-40B4-BE49-F238E27FC236}">
                  <a16:creationId xmlns:a16="http://schemas.microsoft.com/office/drawing/2014/main" id="{0C389F31-1153-0941-9041-87258FF7B87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804" y="11000"/>
              <a:ext cx="1707" cy="100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lg" len="lg"/>
              <a:tailEnd type="non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5" name="Line 21">
              <a:extLst>
                <a:ext uri="{FF2B5EF4-FFF2-40B4-BE49-F238E27FC236}">
                  <a16:creationId xmlns:a16="http://schemas.microsoft.com/office/drawing/2014/main" id="{C9946569-E259-3D49-8BE9-00D07C8C676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532" y="7029"/>
              <a:ext cx="3" cy="401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lg" len="lg"/>
              <a:tailEnd type="non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6" name="Line 22">
              <a:extLst>
                <a:ext uri="{FF2B5EF4-FFF2-40B4-BE49-F238E27FC236}">
                  <a16:creationId xmlns:a16="http://schemas.microsoft.com/office/drawing/2014/main" id="{7F31482C-7DFA-2340-83A9-7D3D0AE7DE4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505" y="5999"/>
              <a:ext cx="1707" cy="100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lg" len="lg"/>
              <a:tailEnd type="non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7" name="Line 23">
              <a:extLst>
                <a:ext uri="{FF2B5EF4-FFF2-40B4-BE49-F238E27FC236}">
                  <a16:creationId xmlns:a16="http://schemas.microsoft.com/office/drawing/2014/main" id="{0313F0C9-48B7-4B49-B5A4-A2C488BE60D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206" y="2000"/>
              <a:ext cx="3" cy="3999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lg" len="lg"/>
              <a:tailEnd type="non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8" name="Line 24">
              <a:extLst>
                <a:ext uri="{FF2B5EF4-FFF2-40B4-BE49-F238E27FC236}">
                  <a16:creationId xmlns:a16="http://schemas.microsoft.com/office/drawing/2014/main" id="{D606468C-E84F-EC41-B8CA-4154B55233A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206" y="5999"/>
              <a:ext cx="3402" cy="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lg" len="lg"/>
              <a:tailEnd type="non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9" name="Line 25">
              <a:extLst>
                <a:ext uri="{FF2B5EF4-FFF2-40B4-BE49-F238E27FC236}">
                  <a16:creationId xmlns:a16="http://schemas.microsoft.com/office/drawing/2014/main" id="{95C676DE-84BC-8A4B-8CA2-43FBD063F16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907" y="9998"/>
              <a:ext cx="1707" cy="100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lg" len="lg"/>
              <a:tailEnd type="non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" name="Line 26">
              <a:extLst>
                <a:ext uri="{FF2B5EF4-FFF2-40B4-BE49-F238E27FC236}">
                  <a16:creationId xmlns:a16="http://schemas.microsoft.com/office/drawing/2014/main" id="{E6A37833-B058-FA47-867B-18C62B87138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608" y="5999"/>
              <a:ext cx="3" cy="3999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lg" len="lg"/>
              <a:tailEnd type="non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1" name="Line 27">
              <a:extLst>
                <a:ext uri="{FF2B5EF4-FFF2-40B4-BE49-F238E27FC236}">
                  <a16:creationId xmlns:a16="http://schemas.microsoft.com/office/drawing/2014/main" id="{289DED3C-4EA6-874E-B8CA-D9F9CAD2AA9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907" y="7001"/>
              <a:ext cx="3" cy="3999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lg" len="lg"/>
              <a:tailEnd type="non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2" name="Line 28">
              <a:extLst>
                <a:ext uri="{FF2B5EF4-FFF2-40B4-BE49-F238E27FC236}">
                  <a16:creationId xmlns:a16="http://schemas.microsoft.com/office/drawing/2014/main" id="{E0364C9E-429F-8B4A-9838-B5ACB362C0D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907" y="5999"/>
              <a:ext cx="1707" cy="100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lg" len="lg"/>
              <a:tailEnd type="non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3" name="Line 29">
              <a:extLst>
                <a:ext uri="{FF2B5EF4-FFF2-40B4-BE49-F238E27FC236}">
                  <a16:creationId xmlns:a16="http://schemas.microsoft.com/office/drawing/2014/main" id="{15F02296-E772-2A45-94C6-4A2A946EDAD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7010" y="0"/>
              <a:ext cx="3402" cy="200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lg" len="lg"/>
              <a:tailEnd type="non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4" name="Line 30">
              <a:extLst>
                <a:ext uri="{FF2B5EF4-FFF2-40B4-BE49-F238E27FC236}">
                  <a16:creationId xmlns:a16="http://schemas.microsoft.com/office/drawing/2014/main" id="{D69FD815-F92B-B84F-A9DE-3108E25C94D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3608" y="15997"/>
              <a:ext cx="6804" cy="3999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lg" len="lg"/>
              <a:tailEnd type="non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36" name="Textfeld 35">
            <a:extLst>
              <a:ext uri="{FF2B5EF4-FFF2-40B4-BE49-F238E27FC236}">
                <a16:creationId xmlns:a16="http://schemas.microsoft.com/office/drawing/2014/main" id="{6C1EDA12-CEA5-8549-91D3-18E4D1421CE0}"/>
              </a:ext>
            </a:extLst>
          </p:cNvPr>
          <p:cNvSpPr txBox="1"/>
          <p:nvPr/>
        </p:nvSpPr>
        <p:spPr>
          <a:xfrm>
            <a:off x="1403648" y="3861048"/>
            <a:ext cx="7739910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600"/>
              </a:spcAft>
            </a:pPr>
            <a:r>
              <a:rPr lang="en-US" sz="2400" b="1" dirty="0">
                <a:solidFill>
                  <a:schemeClr val="tx1"/>
                </a:solidFill>
                <a:latin typeface="+mn-lt"/>
              </a:rPr>
              <a:t>The explanation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: If a 2-D perception can evoke different 3-D imaginations, then the 3-D imagination becomes dominant, which corresponds to the more common 3-D perception.</a:t>
            </a:r>
          </a:p>
          <a:p>
            <a:pPr algn="l"/>
            <a:r>
              <a:rPr lang="en-US" sz="2400" dirty="0">
                <a:solidFill>
                  <a:schemeClr val="tx1"/>
                </a:solidFill>
                <a:latin typeface="+mn-lt"/>
              </a:rPr>
              <a:t>We perceive stairways etc. much more often than things in the upper right corner. </a:t>
            </a:r>
          </a:p>
        </p:txBody>
      </p:sp>
    </p:spTree>
    <p:extLst>
      <p:ext uri="{BB962C8B-B14F-4D97-AF65-F5344CB8AC3E}">
        <p14:creationId xmlns:p14="http://schemas.microsoft.com/office/powerpoint/2010/main" val="208049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F140269-9687-D649-BEC9-A27B0DB301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Importance of spatial abilities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66571A7-6785-7546-B6CE-09A1881055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616" y="1052736"/>
            <a:ext cx="7345363" cy="720080"/>
          </a:xfrm>
        </p:spPr>
        <p:txBody>
          <a:bodyPr/>
          <a:lstStyle/>
          <a:p>
            <a:pPr>
              <a:spcBef>
                <a:spcPct val="50000"/>
              </a:spcBef>
            </a:pPr>
            <a:r>
              <a:rPr kumimoji="1" lang="en-US" altLang="de-DE" sz="2800" dirty="0"/>
              <a:t>(2) Daily life: using maps</a:t>
            </a:r>
          </a:p>
          <a:p>
            <a:endParaRPr lang="en-US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FC86802-B361-3D40-A5C6-71E5FD15D11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z="1400"/>
              <a:t>Klaus-Peter Eichler     |     www.mathematikus.de</a:t>
            </a:r>
            <a:endParaRPr lang="de-DE" sz="1400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BA7725D-3F18-AC4D-ACAC-0760E540A44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r>
              <a:rPr lang="de-DE"/>
              <a:t>|  </a:t>
            </a:r>
            <a:fld id="{3C106563-F3EE-654A-BDF0-EB3E90060519}" type="slidenum">
              <a:rPr lang="de-DE" smtClean="0"/>
              <a:pPr algn="r"/>
              <a:t>15</a:t>
            </a:fld>
            <a:endParaRPr lang="de-DE" dirty="0">
              <a:latin typeface="Times" charset="0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10055A4F-A55E-0A46-8B88-881C05B62CFE}"/>
              </a:ext>
            </a:extLst>
          </p:cNvPr>
          <p:cNvSpPr txBox="1"/>
          <p:nvPr/>
        </p:nvSpPr>
        <p:spPr>
          <a:xfrm>
            <a:off x="83547" y="332656"/>
            <a:ext cx="6720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990000"/>
                </a:solidFill>
                <a:latin typeface="Helvetica Neue" charset="0"/>
              </a:rPr>
              <a:t>1</a:t>
            </a:r>
            <a:endParaRPr lang="en-US" sz="3200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3BE276D4-6406-6441-BF78-953FC4E2EF87}"/>
              </a:ext>
            </a:extLst>
          </p:cNvPr>
          <p:cNvSpPr txBox="1"/>
          <p:nvPr/>
        </p:nvSpPr>
        <p:spPr>
          <a:xfrm>
            <a:off x="1115616" y="6093296"/>
            <a:ext cx="7776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latin typeface="+mn-lt"/>
              </a:rPr>
              <a:t>Describe the way from the University to the train station.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8ADEAF5F-9130-1C4C-AC06-20C598C5F4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1736841"/>
            <a:ext cx="7524328" cy="431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1464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F140269-9687-D649-BEC9-A27B0DB301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Importance of spatial abilities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66571A7-6785-7546-B6CE-09A1881055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616" y="1052736"/>
            <a:ext cx="7345363" cy="720080"/>
          </a:xfrm>
        </p:spPr>
        <p:txBody>
          <a:bodyPr/>
          <a:lstStyle/>
          <a:p>
            <a:pPr>
              <a:spcBef>
                <a:spcPct val="50000"/>
              </a:spcBef>
            </a:pPr>
            <a:r>
              <a:rPr kumimoji="1" lang="en-US" altLang="de-DE" sz="2800" dirty="0"/>
              <a:t>(3) Success in profession</a:t>
            </a:r>
          </a:p>
          <a:p>
            <a:endParaRPr lang="en-US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FC86802-B361-3D40-A5C6-71E5FD15D11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z="1400"/>
              <a:t>Klaus-Peter Eichler     |     www.mathematikus.de</a:t>
            </a:r>
            <a:endParaRPr lang="de-DE" sz="1400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BA7725D-3F18-AC4D-ACAC-0760E540A44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r>
              <a:rPr lang="de-DE"/>
              <a:t>|  </a:t>
            </a:r>
            <a:fld id="{3C106563-F3EE-654A-BDF0-EB3E90060519}" type="slidenum">
              <a:rPr lang="de-DE" smtClean="0"/>
              <a:pPr algn="r"/>
              <a:t>16</a:t>
            </a:fld>
            <a:endParaRPr lang="de-DE" dirty="0">
              <a:latin typeface="Times" charset="0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10055A4F-A55E-0A46-8B88-881C05B62CFE}"/>
              </a:ext>
            </a:extLst>
          </p:cNvPr>
          <p:cNvSpPr txBox="1"/>
          <p:nvPr/>
        </p:nvSpPr>
        <p:spPr>
          <a:xfrm>
            <a:off x="83547" y="332656"/>
            <a:ext cx="6720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990000"/>
                </a:solidFill>
                <a:latin typeface="Helvetica Neue" charset="0"/>
              </a:rPr>
              <a:t>1</a:t>
            </a:r>
            <a:endParaRPr lang="en-US" sz="3200" dirty="0"/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04C014B5-624F-AD49-AF7B-84104BCA74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3608" y="1954467"/>
            <a:ext cx="7886700" cy="2432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990033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37931725" indent="-37474525">
              <a:defRPr sz="2800">
                <a:solidFill>
                  <a:srgbClr val="990033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800">
                <a:solidFill>
                  <a:srgbClr val="990033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800">
                <a:solidFill>
                  <a:srgbClr val="990033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800">
                <a:solidFill>
                  <a:srgbClr val="990033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990033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990033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990033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990033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marL="457200" indent="-457200" algn="l" eaLnBrk="1" hangingPunct="1">
              <a:lnSpc>
                <a:spcPct val="120000"/>
              </a:lnSpc>
              <a:spcAft>
                <a:spcPts val="600"/>
              </a:spcAft>
              <a:buFont typeface="Arial"/>
              <a:buChar char="•"/>
            </a:pPr>
            <a:r>
              <a:rPr kumimoji="1" lang="en-US" altLang="de-DE" sz="2400" dirty="0">
                <a:solidFill>
                  <a:schemeClr val="tx1"/>
                </a:solidFill>
                <a:latin typeface="+mn-lt"/>
              </a:rPr>
              <a:t>There is a </a:t>
            </a:r>
            <a:r>
              <a:rPr kumimoji="1" lang="en-US" altLang="de-DE" sz="2400" b="1" dirty="0">
                <a:solidFill>
                  <a:schemeClr val="tx1"/>
                </a:solidFill>
                <a:latin typeface="+mn-lt"/>
              </a:rPr>
              <a:t>correlation between success in profession and spatial-visual abilities</a:t>
            </a:r>
            <a:r>
              <a:rPr kumimoji="1" lang="en-US" altLang="de-DE" sz="2400" dirty="0">
                <a:solidFill>
                  <a:schemeClr val="tx1"/>
                </a:solidFill>
                <a:latin typeface="+mn-lt"/>
              </a:rPr>
              <a:t>.</a:t>
            </a:r>
          </a:p>
          <a:p>
            <a:pPr marL="457200" indent="-457200" algn="l" eaLnBrk="1" hangingPunct="1">
              <a:lnSpc>
                <a:spcPct val="120000"/>
              </a:lnSpc>
              <a:spcAft>
                <a:spcPts val="600"/>
              </a:spcAft>
              <a:buFont typeface="Arial"/>
              <a:buChar char="•"/>
            </a:pPr>
            <a:r>
              <a:rPr kumimoji="1" lang="en-US" altLang="de-DE" sz="2400" dirty="0">
                <a:solidFill>
                  <a:schemeClr val="tx1"/>
                </a:solidFill>
                <a:latin typeface="+mn-lt"/>
              </a:rPr>
              <a:t>This is not only true for architects, designers etc. </a:t>
            </a:r>
          </a:p>
          <a:p>
            <a:pPr marL="457200" indent="-457200" algn="l" eaLnBrk="1" hangingPunct="1">
              <a:lnSpc>
                <a:spcPct val="120000"/>
              </a:lnSpc>
              <a:spcAft>
                <a:spcPts val="600"/>
              </a:spcAft>
              <a:buFont typeface="Arial"/>
              <a:buChar char="•"/>
            </a:pPr>
            <a:r>
              <a:rPr kumimoji="1" lang="en-US" altLang="de-DE" sz="2400" dirty="0">
                <a:solidFill>
                  <a:schemeClr val="tx1"/>
                </a:solidFill>
                <a:latin typeface="+mn-lt"/>
              </a:rPr>
              <a:t>The reason is, that persons with good spatial-visual abilities organize their work better!</a:t>
            </a:r>
          </a:p>
        </p:txBody>
      </p:sp>
    </p:spTree>
    <p:extLst>
      <p:ext uri="{BB962C8B-B14F-4D97-AF65-F5344CB8AC3E}">
        <p14:creationId xmlns:p14="http://schemas.microsoft.com/office/powerpoint/2010/main" val="25692480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F140269-9687-D649-BEC9-A27B0DB301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Importance of spatial abilities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66571A7-6785-7546-B6CE-09A1881055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616" y="1052736"/>
            <a:ext cx="7345363" cy="720080"/>
          </a:xfrm>
        </p:spPr>
        <p:txBody>
          <a:bodyPr/>
          <a:lstStyle/>
          <a:p>
            <a:pPr>
              <a:spcBef>
                <a:spcPct val="50000"/>
              </a:spcBef>
            </a:pPr>
            <a:r>
              <a:rPr kumimoji="1" lang="en-US" altLang="de-DE" sz="2800" dirty="0"/>
              <a:t>(4) Arithmetic </a:t>
            </a:r>
            <a:r>
              <a:rPr kumimoji="1" lang="en-US" altLang="de-DE" sz="2800" dirty="0" err="1"/>
              <a:t>perfomance</a:t>
            </a:r>
            <a:endParaRPr kumimoji="1" lang="en-US" altLang="de-DE" sz="2800" dirty="0"/>
          </a:p>
          <a:p>
            <a:endParaRPr lang="en-US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FC86802-B361-3D40-A5C6-71E5FD15D11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z="1400"/>
              <a:t>Klaus-Peter Eichler     |     www.mathematikus.de</a:t>
            </a:r>
            <a:endParaRPr lang="de-DE" sz="1400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BA7725D-3F18-AC4D-ACAC-0760E540A44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r>
              <a:rPr lang="de-DE"/>
              <a:t>|  </a:t>
            </a:r>
            <a:fld id="{3C106563-F3EE-654A-BDF0-EB3E90060519}" type="slidenum">
              <a:rPr lang="de-DE" smtClean="0"/>
              <a:pPr algn="r"/>
              <a:t>17</a:t>
            </a:fld>
            <a:endParaRPr lang="de-DE" dirty="0">
              <a:latin typeface="Times" charset="0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10055A4F-A55E-0A46-8B88-881C05B62CFE}"/>
              </a:ext>
            </a:extLst>
          </p:cNvPr>
          <p:cNvSpPr txBox="1"/>
          <p:nvPr/>
        </p:nvSpPr>
        <p:spPr>
          <a:xfrm>
            <a:off x="83547" y="332656"/>
            <a:ext cx="6720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990000"/>
                </a:solidFill>
                <a:latin typeface="Helvetica Neue" charset="0"/>
              </a:rPr>
              <a:t>1</a:t>
            </a:r>
            <a:endParaRPr lang="en-US" sz="3200" dirty="0"/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04C014B5-624F-AD49-AF7B-84104BCA74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7624" y="1954467"/>
            <a:ext cx="7742684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rgbClr val="990033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37931725" indent="-37474525">
              <a:defRPr sz="2800">
                <a:solidFill>
                  <a:srgbClr val="990033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800">
                <a:solidFill>
                  <a:srgbClr val="990033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800">
                <a:solidFill>
                  <a:srgbClr val="990033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800">
                <a:solidFill>
                  <a:srgbClr val="990033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990033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990033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990033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990033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algn="l" eaLnBrk="1" hangingPunct="1"/>
            <a:r>
              <a:rPr kumimoji="1" lang="en-US" altLang="de-DE" sz="2400" dirty="0">
                <a:solidFill>
                  <a:schemeClr val="tx1"/>
                </a:solidFill>
                <a:latin typeface="+mn-lt"/>
              </a:rPr>
              <a:t>There is a relation between dyscalculia and a lack of spatial abilities.</a:t>
            </a:r>
          </a:p>
          <a:p>
            <a:pPr algn="l" eaLnBrk="1" hangingPunct="1"/>
            <a:endParaRPr kumimoji="1" lang="en-US" altLang="de-DE" sz="2400" dirty="0">
              <a:solidFill>
                <a:schemeClr val="tx1"/>
              </a:solidFill>
              <a:latin typeface="+mn-lt"/>
            </a:endParaRPr>
          </a:p>
          <a:p>
            <a:pPr algn="l" eaLnBrk="1" hangingPunct="1"/>
            <a:r>
              <a:rPr kumimoji="1" lang="en-US" altLang="de-DE" sz="2400" dirty="0">
                <a:solidFill>
                  <a:schemeClr val="tx1"/>
                </a:solidFill>
                <a:latin typeface="+mn-lt"/>
              </a:rPr>
              <a:t>(e.g. J.-H. LORENZ 1992)</a:t>
            </a:r>
          </a:p>
          <a:p>
            <a:pPr algn="l" eaLnBrk="1" hangingPunct="1"/>
            <a:r>
              <a:rPr kumimoji="1" lang="en-US" altLang="de-DE" sz="2400" dirty="0">
                <a:solidFill>
                  <a:schemeClr val="tx1"/>
                </a:solidFill>
                <a:latin typeface="+mn-lt"/>
              </a:rPr>
              <a:t>(see also </a:t>
            </a:r>
            <a:r>
              <a:rPr kumimoji="1" lang="en-US" altLang="de-DE" sz="2400" dirty="0" err="1">
                <a:solidFill>
                  <a:schemeClr val="tx1"/>
                </a:solidFill>
                <a:latin typeface="+mn-lt"/>
              </a:rPr>
              <a:t>Dehaene</a:t>
            </a:r>
            <a:r>
              <a:rPr kumimoji="1" lang="en-US" altLang="de-DE" sz="2400" dirty="0">
                <a:solidFill>
                  <a:schemeClr val="tx1"/>
                </a:solidFill>
                <a:latin typeface="+mn-lt"/>
              </a:rPr>
              <a:t> – SNARC - Effect ...)</a:t>
            </a:r>
          </a:p>
        </p:txBody>
      </p:sp>
    </p:spTree>
    <p:extLst>
      <p:ext uri="{BB962C8B-B14F-4D97-AF65-F5344CB8AC3E}">
        <p14:creationId xmlns:p14="http://schemas.microsoft.com/office/powerpoint/2010/main" val="40434830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C04023-7CA1-134F-B2CB-19E7A26CEB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08" y="476672"/>
            <a:ext cx="7345363" cy="447800"/>
          </a:xfrm>
        </p:spPr>
        <p:txBody>
          <a:bodyPr/>
          <a:lstStyle/>
          <a:p>
            <a:r>
              <a:rPr lang="en-US" dirty="0">
                <a:latin typeface="Helvetica Neue" charset="0"/>
                <a:ea typeface="ヒラギノ角ゴ Pro W3" charset="-128"/>
              </a:rPr>
              <a:t>Spatial ability</a:t>
            </a:r>
            <a:endParaRPr lang="en-US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F4A9C4C-12B0-4944-9B01-9D2A9C1B88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3350" y="1196752"/>
            <a:ext cx="7345363" cy="5256584"/>
          </a:xfrm>
        </p:spPr>
        <p:txBody>
          <a:bodyPr/>
          <a:lstStyle/>
          <a:p>
            <a:pPr marL="457200" indent="-457200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Font typeface="Arial"/>
              <a:buChar char="•"/>
            </a:pPr>
            <a:r>
              <a:rPr lang="en-US" dirty="0">
                <a:latin typeface="+mn-lt"/>
                <a:ea typeface="ヒラギノ角ゴ Pro W3" charset="-128"/>
              </a:rPr>
              <a:t>Concept “spatial ability” (“spatial-visual qualification”)</a:t>
            </a:r>
          </a:p>
          <a:p>
            <a:pPr marL="457200" indent="-4572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•"/>
            </a:pPr>
            <a:r>
              <a:rPr lang="en-US" dirty="0">
                <a:latin typeface="+mn-lt"/>
                <a:ea typeface="ヒラギノ角ゴ Pro W3" charset="-128"/>
              </a:rPr>
              <a:t>Five components of spatial ability</a:t>
            </a:r>
          </a:p>
          <a:p>
            <a:pPr marL="914400" lvl="1" indent="-4572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•"/>
            </a:pPr>
            <a:r>
              <a:rPr lang="en-US" sz="2400" dirty="0">
                <a:latin typeface="+mn-lt"/>
                <a:ea typeface="ヒラギノ角ゴ Pro W3" charset="-128"/>
              </a:rPr>
              <a:t>spatial perception</a:t>
            </a:r>
          </a:p>
          <a:p>
            <a:pPr marL="914400" lvl="1" indent="-4572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•"/>
            </a:pPr>
            <a:r>
              <a:rPr lang="en-US" sz="2400" dirty="0">
                <a:latin typeface="+mn-lt"/>
                <a:ea typeface="ヒラギノ角ゴ Pro W3" charset="-128"/>
              </a:rPr>
              <a:t>Imagination of spatial relations</a:t>
            </a:r>
          </a:p>
          <a:p>
            <a:pPr marL="914400" lvl="1" indent="-4572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•"/>
            </a:pPr>
            <a:r>
              <a:rPr lang="en-US" sz="2400" dirty="0">
                <a:latin typeface="+mn-lt"/>
                <a:ea typeface="ヒラギノ角ゴ Pro W3" charset="-128"/>
              </a:rPr>
              <a:t>spatial orientation</a:t>
            </a:r>
          </a:p>
          <a:p>
            <a:pPr marL="914400" lvl="1" indent="-4572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•"/>
            </a:pPr>
            <a:r>
              <a:rPr lang="en-US" sz="2400" dirty="0">
                <a:latin typeface="+mn-lt"/>
                <a:ea typeface="ヒラギノ角ゴ Pro W3" charset="-128"/>
              </a:rPr>
              <a:t>Visualization</a:t>
            </a:r>
          </a:p>
          <a:p>
            <a:pPr marL="914400" lvl="1" indent="-457200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Font typeface="Arial"/>
              <a:buChar char="•"/>
            </a:pPr>
            <a:r>
              <a:rPr lang="en-US" sz="2400" dirty="0">
                <a:latin typeface="+mn-lt"/>
                <a:ea typeface="ヒラギノ角ゴ Pro W3" charset="-128"/>
              </a:rPr>
              <a:t>Imagination of rotations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  <a:ea typeface="ヒラギノ角ゴ Pro W3" charset="-128"/>
              </a:rPr>
              <a:t>Knowledge about the development of spatial ability</a:t>
            </a:r>
          </a:p>
          <a:p>
            <a:endParaRPr lang="en-US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6F6E54D-3A77-B545-B962-68ABC8C7023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z="1400" dirty="0"/>
              <a:t>Klaus-Peter Eichler     |     </a:t>
            </a:r>
            <a:r>
              <a:rPr lang="de-DE" sz="1400" dirty="0" err="1"/>
              <a:t>www.mathematikus.de</a:t>
            </a:r>
            <a:endParaRPr lang="de-DE" sz="1400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B51C209-4645-8242-B316-009045C49E6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r>
              <a:rPr lang="de-DE"/>
              <a:t>|  </a:t>
            </a:r>
            <a:fld id="{3C106563-F3EE-654A-BDF0-EB3E90060519}" type="slidenum">
              <a:rPr lang="de-DE" smtClean="0"/>
              <a:pPr algn="r"/>
              <a:t>18</a:t>
            </a:fld>
            <a:endParaRPr lang="de-DE" dirty="0">
              <a:latin typeface="Times" charset="0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AF4FD04F-3C53-714A-A186-8AB35D17B0C7}"/>
              </a:ext>
            </a:extLst>
          </p:cNvPr>
          <p:cNvSpPr txBox="1"/>
          <p:nvPr/>
        </p:nvSpPr>
        <p:spPr>
          <a:xfrm>
            <a:off x="251520" y="404664"/>
            <a:ext cx="3930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+mn-lt"/>
                <a:ea typeface="+mj-ea"/>
                <a:cs typeface="Helvetica Neue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8855940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DA9620-1AAB-7840-9E26-D4E1B9E24B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Components of spatial ability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40E649F-012A-1A41-8B21-5C60476CC0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616" y="1024855"/>
            <a:ext cx="7345363" cy="4924425"/>
          </a:xfrm>
        </p:spPr>
        <p:txBody>
          <a:bodyPr/>
          <a:lstStyle/>
          <a:p>
            <a:r>
              <a:rPr lang="en-US" altLang="de-DE" sz="3200" dirty="0">
                <a:solidFill>
                  <a:srgbClr val="C00000"/>
                </a:solidFill>
                <a:ea typeface="+mj-ea"/>
              </a:rPr>
              <a:t>2.1 Spatial perception</a:t>
            </a:r>
          </a:p>
          <a:p>
            <a:r>
              <a:rPr kumimoji="1" lang="en-US" altLang="de-DE" dirty="0">
                <a:solidFill>
                  <a:srgbClr val="000000"/>
                </a:solidFill>
                <a:latin typeface="+mn-lt"/>
              </a:rPr>
              <a:t>is the ability to </a:t>
            </a:r>
            <a:r>
              <a:rPr kumimoji="1" lang="en-US" altLang="de-DE" b="1" i="1" dirty="0">
                <a:solidFill>
                  <a:srgbClr val="000000"/>
                </a:solidFill>
                <a:latin typeface="+mn-lt"/>
              </a:rPr>
              <a:t>perceive</a:t>
            </a:r>
            <a:r>
              <a:rPr kumimoji="1" lang="en-US" altLang="de-DE" dirty="0">
                <a:solidFill>
                  <a:srgbClr val="000000"/>
                </a:solidFill>
                <a:latin typeface="+mn-lt"/>
              </a:rPr>
              <a:t> spatial objects and relationships in 3D reality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de-DE" dirty="0">
                <a:solidFill>
                  <a:srgbClr val="000000"/>
                </a:solidFill>
                <a:latin typeface="+mn-lt"/>
              </a:rPr>
              <a:t>perceive the relationships between the location of objects and one’s own person.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de-DE" dirty="0">
                <a:solidFill>
                  <a:srgbClr val="000000"/>
                </a:solidFill>
                <a:latin typeface="+mn-lt"/>
              </a:rPr>
              <a:t>grasp and split the 3D reality using horizontal planes, vertical planes and planes parallel to the plane of the viewer's face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230AF0E-C8C3-E442-B109-B40D8204887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z="1400"/>
              <a:t>Klaus-Peter Eichler     |     www.mathematikus.de</a:t>
            </a:r>
            <a:endParaRPr lang="de-DE" sz="1400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C92F1CA-271A-5E4B-8335-53CF96C7566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r>
              <a:rPr lang="de-DE"/>
              <a:t>|  </a:t>
            </a:r>
            <a:fld id="{3C106563-F3EE-654A-BDF0-EB3E90060519}" type="slidenum">
              <a:rPr lang="de-DE" smtClean="0"/>
              <a:pPr algn="r"/>
              <a:t>19</a:t>
            </a:fld>
            <a:endParaRPr lang="de-DE" dirty="0">
              <a:latin typeface="Times" charset="0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42F9AA33-8061-BD45-883F-E99F96126BE7}"/>
              </a:ext>
            </a:extLst>
          </p:cNvPr>
          <p:cNvSpPr txBox="1"/>
          <p:nvPr/>
        </p:nvSpPr>
        <p:spPr>
          <a:xfrm>
            <a:off x="251520" y="404664"/>
            <a:ext cx="3930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+mn-lt"/>
                <a:ea typeface="+mj-ea"/>
                <a:cs typeface="Helvetica Neue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9484160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DA9620-1AAB-7840-9E26-D4E1B9E24B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Components of spatial ability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40E649F-012A-1A41-8B21-5C60476CC0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616" y="1024855"/>
            <a:ext cx="7345363" cy="4924425"/>
          </a:xfrm>
        </p:spPr>
        <p:txBody>
          <a:bodyPr/>
          <a:lstStyle/>
          <a:p>
            <a:r>
              <a:rPr lang="en-US" altLang="de-DE" sz="3200" dirty="0">
                <a:solidFill>
                  <a:srgbClr val="C00000"/>
                </a:solidFill>
                <a:ea typeface="+mj-ea"/>
              </a:rPr>
              <a:t>2.2 Spatial relations</a:t>
            </a:r>
          </a:p>
          <a:p>
            <a:pPr>
              <a:spcBef>
                <a:spcPts val="1800"/>
              </a:spcBef>
            </a:pPr>
            <a:r>
              <a:rPr kumimoji="1" lang="en-US" altLang="de-DE" dirty="0">
                <a:solidFill>
                  <a:srgbClr val="000000"/>
                </a:solidFill>
                <a:latin typeface="+mn-lt"/>
              </a:rPr>
              <a:t>The ability to </a:t>
            </a:r>
            <a:r>
              <a:rPr kumimoji="1" lang="en-US" altLang="de-DE" b="1" i="1" dirty="0">
                <a:solidFill>
                  <a:srgbClr val="000000"/>
                </a:solidFill>
                <a:latin typeface="+mn-lt"/>
              </a:rPr>
              <a:t>imagine</a:t>
            </a:r>
            <a:r>
              <a:rPr kumimoji="1" lang="en-US" altLang="de-DE" dirty="0">
                <a:solidFill>
                  <a:srgbClr val="000000"/>
                </a:solidFill>
                <a:latin typeface="+mn-lt"/>
              </a:rPr>
              <a:t> the spatial relationships between objects (e. g. behind and in front, on top and below, to the right of, to the left of, between...)</a:t>
            </a:r>
          </a:p>
          <a:p>
            <a:pPr>
              <a:spcBef>
                <a:spcPts val="1800"/>
              </a:spcBef>
            </a:pPr>
            <a:r>
              <a:rPr kumimoji="1" lang="en-US" altLang="de-DE" dirty="0">
                <a:solidFill>
                  <a:srgbClr val="000000"/>
                </a:solidFill>
                <a:latin typeface="+mn-lt"/>
              </a:rPr>
              <a:t>The person is </a:t>
            </a:r>
            <a:r>
              <a:rPr kumimoji="1" lang="en-US" altLang="de-DE" b="1" i="1" dirty="0">
                <a:solidFill>
                  <a:srgbClr val="000000"/>
                </a:solidFill>
                <a:latin typeface="+mn-lt"/>
              </a:rPr>
              <a:t>outside</a:t>
            </a:r>
            <a:r>
              <a:rPr kumimoji="1" lang="en-US" altLang="de-DE" dirty="0">
                <a:solidFill>
                  <a:srgbClr val="000000"/>
                </a:solidFill>
                <a:latin typeface="+mn-lt"/>
              </a:rPr>
              <a:t> the situation.</a:t>
            </a:r>
          </a:p>
          <a:p>
            <a:endParaRPr lang="en-US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230AF0E-C8C3-E442-B109-B40D8204887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z="1400"/>
              <a:t>Klaus-Peter Eichler     |     www.mathematikus.de</a:t>
            </a:r>
            <a:endParaRPr lang="de-DE" sz="1400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C92F1CA-271A-5E4B-8335-53CF96C7566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r>
              <a:rPr lang="de-DE"/>
              <a:t>|  </a:t>
            </a:r>
            <a:fld id="{3C106563-F3EE-654A-BDF0-EB3E90060519}" type="slidenum">
              <a:rPr lang="de-DE" smtClean="0"/>
              <a:pPr algn="r"/>
              <a:t>20</a:t>
            </a:fld>
            <a:endParaRPr lang="de-DE" dirty="0">
              <a:latin typeface="Times" charset="0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42F9AA33-8061-BD45-883F-E99F96126BE7}"/>
              </a:ext>
            </a:extLst>
          </p:cNvPr>
          <p:cNvSpPr txBox="1"/>
          <p:nvPr/>
        </p:nvSpPr>
        <p:spPr>
          <a:xfrm>
            <a:off x="251520" y="404664"/>
            <a:ext cx="3930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+mn-lt"/>
                <a:ea typeface="+mj-ea"/>
                <a:cs typeface="Helvetica Neue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0107374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DA9620-1AAB-7840-9E26-D4E1B9E24B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Components of spatial ability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40E649F-012A-1A41-8B21-5C60476CC0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3608" y="1052736"/>
            <a:ext cx="7705105" cy="4924425"/>
          </a:xfrm>
        </p:spPr>
        <p:txBody>
          <a:bodyPr/>
          <a:lstStyle/>
          <a:p>
            <a:r>
              <a:rPr lang="en-US" altLang="de-DE" sz="3200" dirty="0">
                <a:solidFill>
                  <a:srgbClr val="C00000"/>
                </a:solidFill>
                <a:ea typeface="+mj-ea"/>
              </a:rPr>
              <a:t>2.3 Spatial orientation</a:t>
            </a:r>
          </a:p>
          <a:p>
            <a:pPr>
              <a:spcBef>
                <a:spcPts val="1800"/>
              </a:spcBef>
            </a:pPr>
            <a:r>
              <a:rPr kumimoji="1" lang="en-US" altLang="de-DE" dirty="0">
                <a:solidFill>
                  <a:srgbClr val="000000"/>
                </a:solidFill>
                <a:latin typeface="+mn-lt"/>
              </a:rPr>
              <a:t>The ability to mentally arrange oneself into a spatial situation and to imagine what is right, what is left etc. </a:t>
            </a:r>
          </a:p>
          <a:p>
            <a:pPr>
              <a:spcBef>
                <a:spcPts val="1800"/>
              </a:spcBef>
            </a:pPr>
            <a:r>
              <a:rPr kumimoji="1" lang="en-US" altLang="de-DE" dirty="0">
                <a:solidFill>
                  <a:srgbClr val="000000"/>
                </a:solidFill>
                <a:latin typeface="+mn-lt"/>
              </a:rPr>
              <a:t>It is the ability to orientate oneself with a map or a site plan.</a:t>
            </a:r>
          </a:p>
          <a:p>
            <a:pPr>
              <a:spcBef>
                <a:spcPts val="1800"/>
              </a:spcBef>
            </a:pPr>
            <a:r>
              <a:rPr kumimoji="1" lang="en-US" altLang="de-DE" dirty="0">
                <a:solidFill>
                  <a:srgbClr val="000000"/>
                </a:solidFill>
                <a:latin typeface="+mn-lt"/>
              </a:rPr>
              <a:t>It is also the ability to move mentally in this situation, this map.</a:t>
            </a:r>
          </a:p>
          <a:p>
            <a:endParaRPr lang="en-US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230AF0E-C8C3-E442-B109-B40D8204887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z="1400"/>
              <a:t>Klaus-Peter Eichler     |     www.mathematikus.de</a:t>
            </a:r>
            <a:endParaRPr lang="de-DE" sz="1400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C92F1CA-271A-5E4B-8335-53CF96C7566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r>
              <a:rPr lang="de-DE"/>
              <a:t>|  </a:t>
            </a:r>
            <a:fld id="{3C106563-F3EE-654A-BDF0-EB3E90060519}" type="slidenum">
              <a:rPr lang="de-DE" smtClean="0"/>
              <a:pPr algn="r"/>
              <a:t>21</a:t>
            </a:fld>
            <a:endParaRPr lang="de-DE" dirty="0">
              <a:latin typeface="Times" charset="0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42F9AA33-8061-BD45-883F-E99F96126BE7}"/>
              </a:ext>
            </a:extLst>
          </p:cNvPr>
          <p:cNvSpPr txBox="1"/>
          <p:nvPr/>
        </p:nvSpPr>
        <p:spPr>
          <a:xfrm>
            <a:off x="251520" y="404664"/>
            <a:ext cx="3930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+mn-lt"/>
                <a:ea typeface="+mj-ea"/>
                <a:cs typeface="Helvetica Neue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1951894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DA9620-1AAB-7840-9E26-D4E1B9E24B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Components of spatial ability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40E649F-012A-1A41-8B21-5C60476CC0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3608" y="1024855"/>
            <a:ext cx="7705105" cy="4924425"/>
          </a:xfrm>
        </p:spPr>
        <p:txBody>
          <a:bodyPr/>
          <a:lstStyle/>
          <a:p>
            <a:r>
              <a:rPr lang="en-US" altLang="de-DE" sz="3200" dirty="0">
                <a:solidFill>
                  <a:srgbClr val="C00000"/>
                </a:solidFill>
                <a:ea typeface="+mj-ea"/>
              </a:rPr>
              <a:t>2.3 Spatial orientation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230AF0E-C8C3-E442-B109-B40D8204887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z="1400"/>
              <a:t>Klaus-Peter Eichler     |     www.mathematikus.de</a:t>
            </a:r>
            <a:endParaRPr lang="de-DE" sz="1400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C92F1CA-271A-5E4B-8335-53CF96C7566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r>
              <a:rPr lang="de-DE"/>
              <a:t>|  </a:t>
            </a:r>
            <a:fld id="{3C106563-F3EE-654A-BDF0-EB3E90060519}" type="slidenum">
              <a:rPr lang="de-DE" smtClean="0"/>
              <a:pPr algn="r"/>
              <a:t>22</a:t>
            </a:fld>
            <a:endParaRPr lang="de-DE" dirty="0">
              <a:latin typeface="Times" charset="0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42F9AA33-8061-BD45-883F-E99F96126BE7}"/>
              </a:ext>
            </a:extLst>
          </p:cNvPr>
          <p:cNvSpPr txBox="1"/>
          <p:nvPr/>
        </p:nvSpPr>
        <p:spPr>
          <a:xfrm>
            <a:off x="251520" y="404664"/>
            <a:ext cx="3930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+mn-lt"/>
                <a:ea typeface="+mj-ea"/>
                <a:cs typeface="Helvetica Neue"/>
              </a:rPr>
              <a:t>2</a:t>
            </a:r>
          </a:p>
        </p:txBody>
      </p:sp>
      <p:pic>
        <p:nvPicPr>
          <p:cNvPr id="7" name="Picture 3" descr="Ansichten_der Burg.png                                         004342F4Macintosh HD                   C5CF3A16:">
            <a:extLst>
              <a:ext uri="{FF2B5EF4-FFF2-40B4-BE49-F238E27FC236}">
                <a16:creationId xmlns:a16="http://schemas.microsoft.com/office/drawing/2014/main" id="{384029C7-374A-F244-B1BC-B95769DAFE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9632" y="1930401"/>
            <a:ext cx="7757368" cy="2058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4">
            <a:extLst>
              <a:ext uri="{FF2B5EF4-FFF2-40B4-BE49-F238E27FC236}">
                <a16:creationId xmlns:a16="http://schemas.microsoft.com/office/drawing/2014/main" id="{B14A0BFD-55E6-1741-81DA-133F3A9956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9632" y="4459061"/>
            <a:ext cx="7172028" cy="1354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rgbClr val="990033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37931725" indent="-37474525">
              <a:defRPr sz="2800">
                <a:solidFill>
                  <a:srgbClr val="990033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800">
                <a:solidFill>
                  <a:srgbClr val="990033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800">
                <a:solidFill>
                  <a:srgbClr val="990033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800">
                <a:solidFill>
                  <a:srgbClr val="990033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990033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990033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990033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990033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algn="l" eaLnBrk="1" hangingPunct="1">
              <a:spcAft>
                <a:spcPts val="600"/>
              </a:spcAft>
            </a:pPr>
            <a:r>
              <a:rPr kumimoji="1" lang="en-US" altLang="de-DE" sz="2400" dirty="0">
                <a:solidFill>
                  <a:srgbClr val="000090"/>
                </a:solidFill>
                <a:latin typeface="+mn-lt"/>
                <a:ea typeface="+mn-ea"/>
              </a:rPr>
              <a:t>Which images are views of the castle?</a:t>
            </a:r>
          </a:p>
          <a:p>
            <a:pPr algn="l" eaLnBrk="1" hangingPunct="1">
              <a:spcAft>
                <a:spcPts val="600"/>
              </a:spcAft>
            </a:pPr>
            <a:r>
              <a:rPr kumimoji="1" lang="en-US" altLang="de-DE" sz="2400" dirty="0">
                <a:solidFill>
                  <a:srgbClr val="000090"/>
                </a:solidFill>
                <a:latin typeface="+mn-lt"/>
                <a:ea typeface="+mn-ea"/>
              </a:rPr>
              <a:t>From which side are you seeing it?</a:t>
            </a:r>
          </a:p>
          <a:p>
            <a:pPr algn="l">
              <a:spcAft>
                <a:spcPts val="600"/>
              </a:spcAft>
            </a:pPr>
            <a:r>
              <a:rPr lang="en-US" sz="2400" dirty="0">
                <a:solidFill>
                  <a:srgbClr val="000000"/>
                </a:solidFill>
                <a:latin typeface="+mn-lt"/>
              </a:rPr>
              <a:t>(In this task it’s only necessary to evaluate a given view.)</a:t>
            </a:r>
          </a:p>
        </p:txBody>
      </p:sp>
    </p:spTree>
    <p:extLst>
      <p:ext uri="{BB962C8B-B14F-4D97-AF65-F5344CB8AC3E}">
        <p14:creationId xmlns:p14="http://schemas.microsoft.com/office/powerpoint/2010/main" val="3344303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DA9620-1AAB-7840-9E26-D4E1B9E24B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Components of spatial ability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40E649F-012A-1A41-8B21-5C60476CC0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3608" y="980728"/>
            <a:ext cx="7705105" cy="4924425"/>
          </a:xfrm>
        </p:spPr>
        <p:txBody>
          <a:bodyPr/>
          <a:lstStyle/>
          <a:p>
            <a:r>
              <a:rPr lang="en-US" altLang="de-DE" sz="3200" dirty="0">
                <a:solidFill>
                  <a:srgbClr val="C00000"/>
                </a:solidFill>
                <a:ea typeface="+mj-ea"/>
              </a:rPr>
              <a:t>2.3 Spatial orientation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230AF0E-C8C3-E442-B109-B40D8204887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z="1400"/>
              <a:t>Klaus-Peter Eichler     |     www.mathematikus.de</a:t>
            </a:r>
            <a:endParaRPr lang="de-DE" sz="1400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C92F1CA-271A-5E4B-8335-53CF96C7566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r>
              <a:rPr lang="de-DE"/>
              <a:t>|  </a:t>
            </a:r>
            <a:fld id="{3C106563-F3EE-654A-BDF0-EB3E90060519}" type="slidenum">
              <a:rPr lang="de-DE" smtClean="0"/>
              <a:pPr algn="r"/>
              <a:t>23</a:t>
            </a:fld>
            <a:endParaRPr lang="de-DE" dirty="0">
              <a:latin typeface="Times" charset="0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42F9AA33-8061-BD45-883F-E99F96126BE7}"/>
              </a:ext>
            </a:extLst>
          </p:cNvPr>
          <p:cNvSpPr txBox="1"/>
          <p:nvPr/>
        </p:nvSpPr>
        <p:spPr>
          <a:xfrm>
            <a:off x="251520" y="404664"/>
            <a:ext cx="3930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+mn-lt"/>
                <a:ea typeface="+mj-ea"/>
                <a:cs typeface="Helvetica Neue"/>
              </a:rPr>
              <a:t>2</a:t>
            </a:r>
          </a:p>
        </p:txBody>
      </p:sp>
      <p:grpSp>
        <p:nvGrpSpPr>
          <p:cNvPr id="9" name="Gruppierung 8">
            <a:extLst>
              <a:ext uri="{FF2B5EF4-FFF2-40B4-BE49-F238E27FC236}">
                <a16:creationId xmlns:a16="http://schemas.microsoft.com/office/drawing/2014/main" id="{02100734-4B25-E54D-A303-0D3FD1AB60DC}"/>
              </a:ext>
            </a:extLst>
          </p:cNvPr>
          <p:cNvGrpSpPr/>
          <p:nvPr/>
        </p:nvGrpSpPr>
        <p:grpSpPr>
          <a:xfrm>
            <a:off x="1027562" y="1628800"/>
            <a:ext cx="7864918" cy="3475372"/>
            <a:chOff x="827584" y="1340768"/>
            <a:chExt cx="8244408" cy="3643063"/>
          </a:xfrm>
        </p:grpSpPr>
        <p:pic>
          <p:nvPicPr>
            <p:cNvPr id="10" name="Picture 2" descr="Seite_11.ai                                                    0000FD5EPAULA                          BD3FA701:">
              <a:extLst>
                <a:ext uri="{FF2B5EF4-FFF2-40B4-BE49-F238E27FC236}">
                  <a16:creationId xmlns:a16="http://schemas.microsoft.com/office/drawing/2014/main" id="{B78A35A5-DF47-FD48-BA30-A94AB182D20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827584" y="1340768"/>
              <a:ext cx="8244408" cy="3643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B7076913-0B1A-E84A-A22B-103AF4A11EF2}"/>
                </a:ext>
              </a:extLst>
            </p:cNvPr>
            <p:cNvSpPr txBox="1"/>
            <p:nvPr/>
          </p:nvSpPr>
          <p:spPr>
            <a:xfrm>
              <a:off x="7347314" y="2636912"/>
              <a:ext cx="1617174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>
                  <a:solidFill>
                    <a:srgbClr val="000000"/>
                  </a:solidFill>
                </a:rPr>
                <a:t>rear view</a:t>
              </a:r>
            </a:p>
          </p:txBody>
        </p:sp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1BB48D69-11FC-3D47-9D51-CB70A08A6EE9}"/>
                </a:ext>
              </a:extLst>
            </p:cNvPr>
            <p:cNvSpPr txBox="1"/>
            <p:nvPr/>
          </p:nvSpPr>
          <p:spPr>
            <a:xfrm>
              <a:off x="3099028" y="2636912"/>
              <a:ext cx="118494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solidFill>
                    <a:srgbClr val="000000"/>
                  </a:solidFill>
                </a:rPr>
                <a:t>front view</a:t>
              </a:r>
            </a:p>
          </p:txBody>
        </p:sp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5E8F566D-7F34-B148-8D8A-AC2C39293011}"/>
                </a:ext>
              </a:extLst>
            </p:cNvPr>
            <p:cNvSpPr txBox="1"/>
            <p:nvPr/>
          </p:nvSpPr>
          <p:spPr>
            <a:xfrm>
              <a:off x="4932040" y="2636912"/>
              <a:ext cx="208326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solidFill>
                    <a:srgbClr val="000000"/>
                  </a:solidFill>
                </a:rPr>
                <a:t>view from the right</a:t>
              </a:r>
            </a:p>
          </p:txBody>
        </p:sp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BC3F6B67-CF98-1F4B-84B1-8F086EBD4448}"/>
                </a:ext>
              </a:extLst>
            </p:cNvPr>
            <p:cNvSpPr txBox="1"/>
            <p:nvPr/>
          </p:nvSpPr>
          <p:spPr>
            <a:xfrm>
              <a:off x="2699792" y="4499828"/>
              <a:ext cx="208326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solidFill>
                    <a:srgbClr val="000000"/>
                  </a:solidFill>
                </a:rPr>
                <a:t>view from the right</a:t>
              </a:r>
            </a:p>
          </p:txBody>
        </p:sp>
        <p:sp>
          <p:nvSpPr>
            <p:cNvPr id="15" name="Textfeld 14">
              <a:extLst>
                <a:ext uri="{FF2B5EF4-FFF2-40B4-BE49-F238E27FC236}">
                  <a16:creationId xmlns:a16="http://schemas.microsoft.com/office/drawing/2014/main" id="{9BF82C0E-199A-8842-AF77-565E9F11DDC5}"/>
                </a:ext>
              </a:extLst>
            </p:cNvPr>
            <p:cNvSpPr txBox="1"/>
            <p:nvPr/>
          </p:nvSpPr>
          <p:spPr>
            <a:xfrm>
              <a:off x="5220072" y="4499828"/>
              <a:ext cx="155712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solidFill>
                    <a:srgbClr val="000000"/>
                  </a:solidFill>
                </a:rPr>
                <a:t>view from left</a:t>
              </a:r>
            </a:p>
          </p:txBody>
        </p:sp>
        <p:sp>
          <p:nvSpPr>
            <p:cNvPr id="16" name="Textfeld 15">
              <a:extLst>
                <a:ext uri="{FF2B5EF4-FFF2-40B4-BE49-F238E27FC236}">
                  <a16:creationId xmlns:a16="http://schemas.microsoft.com/office/drawing/2014/main" id="{4E006E15-781D-074C-9FCF-F6624DE0ED21}"/>
                </a:ext>
              </a:extLst>
            </p:cNvPr>
            <p:cNvSpPr txBox="1"/>
            <p:nvPr/>
          </p:nvSpPr>
          <p:spPr>
            <a:xfrm>
              <a:off x="7347314" y="4499828"/>
              <a:ext cx="1617174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>
                  <a:solidFill>
                    <a:srgbClr val="000000"/>
                  </a:solidFill>
                </a:rPr>
                <a:t>rear view</a:t>
              </a:r>
            </a:p>
          </p:txBody>
        </p:sp>
      </p:grpSp>
      <p:sp>
        <p:nvSpPr>
          <p:cNvPr id="17" name="Textfeld 16">
            <a:extLst>
              <a:ext uri="{FF2B5EF4-FFF2-40B4-BE49-F238E27FC236}">
                <a16:creationId xmlns:a16="http://schemas.microsoft.com/office/drawing/2014/main" id="{0DFE2B94-8C5D-A646-BEA3-29DC9E7FEF6A}"/>
              </a:ext>
            </a:extLst>
          </p:cNvPr>
          <p:cNvSpPr txBox="1"/>
          <p:nvPr/>
        </p:nvSpPr>
        <p:spPr>
          <a:xfrm>
            <a:off x="1080121" y="5157192"/>
            <a:ext cx="81003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0000"/>
                </a:solidFill>
                <a:latin typeface="+mn-lt"/>
              </a:rPr>
              <a:t>It’s a difficult task because the view must be constructed mentally. </a:t>
            </a:r>
          </a:p>
          <a:p>
            <a:pPr algn="l"/>
            <a:r>
              <a:rPr lang="en-US" sz="2400" dirty="0">
                <a:solidFill>
                  <a:srgbClr val="000000"/>
                </a:solidFill>
                <a:latin typeface="+mn-lt"/>
              </a:rPr>
              <a:t>That’s much more than the evaluation of a given view.</a:t>
            </a:r>
          </a:p>
        </p:txBody>
      </p:sp>
    </p:spTree>
    <p:extLst>
      <p:ext uri="{BB962C8B-B14F-4D97-AF65-F5344CB8AC3E}">
        <p14:creationId xmlns:p14="http://schemas.microsoft.com/office/powerpoint/2010/main" val="2899273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DA9620-1AAB-7840-9E26-D4E1B9E24B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Components of spatial ability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40E649F-012A-1A41-8B21-5C60476CC0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7624" y="980728"/>
            <a:ext cx="7345363" cy="4924425"/>
          </a:xfrm>
        </p:spPr>
        <p:txBody>
          <a:bodyPr/>
          <a:lstStyle/>
          <a:p>
            <a:r>
              <a:rPr lang="en-US" altLang="de-DE" sz="3200" dirty="0">
                <a:solidFill>
                  <a:srgbClr val="C00000"/>
                </a:solidFill>
                <a:ea typeface="+mj-ea"/>
              </a:rPr>
              <a:t>2.4 Spatial Visualization</a:t>
            </a:r>
          </a:p>
          <a:p>
            <a:pPr>
              <a:lnSpc>
                <a:spcPct val="120000"/>
              </a:lnSpc>
              <a:spcBef>
                <a:spcPts val="1800"/>
              </a:spcBef>
            </a:pPr>
            <a:r>
              <a:rPr lang="en-US" altLang="de-DE" dirty="0">
                <a:solidFill>
                  <a:srgbClr val="000000"/>
                </a:solidFill>
                <a:latin typeface="+mn-lt"/>
              </a:rPr>
              <a:t>is the ability to operate mentally with objects, fold them, disassemble them, color them, move them, etc. – </a:t>
            </a:r>
            <a:br>
              <a:rPr lang="en-US" altLang="de-DE" dirty="0">
                <a:solidFill>
                  <a:srgbClr val="000000"/>
                </a:solidFill>
                <a:latin typeface="+mn-lt"/>
              </a:rPr>
            </a:br>
            <a:r>
              <a:rPr lang="en-US" altLang="de-DE" b="1" dirty="0">
                <a:solidFill>
                  <a:srgbClr val="000000"/>
                </a:solidFill>
                <a:latin typeface="+mn-lt"/>
              </a:rPr>
              <a:t>only not to rotate.</a:t>
            </a:r>
          </a:p>
          <a:p>
            <a:endParaRPr lang="en-US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230AF0E-C8C3-E442-B109-B40D8204887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z="1400"/>
              <a:t>Klaus-Peter Eichler     |     www.mathematikus.de</a:t>
            </a:r>
            <a:endParaRPr lang="de-DE" sz="1400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C92F1CA-271A-5E4B-8335-53CF96C7566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r>
              <a:rPr lang="de-DE"/>
              <a:t>|  </a:t>
            </a:r>
            <a:fld id="{3C106563-F3EE-654A-BDF0-EB3E90060519}" type="slidenum">
              <a:rPr lang="de-DE" smtClean="0"/>
              <a:pPr algn="r"/>
              <a:t>24</a:t>
            </a:fld>
            <a:endParaRPr lang="de-DE" dirty="0">
              <a:latin typeface="Times" charset="0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42F9AA33-8061-BD45-883F-E99F96126BE7}"/>
              </a:ext>
            </a:extLst>
          </p:cNvPr>
          <p:cNvSpPr txBox="1"/>
          <p:nvPr/>
        </p:nvSpPr>
        <p:spPr>
          <a:xfrm>
            <a:off x="251520" y="404664"/>
            <a:ext cx="3930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+mn-lt"/>
                <a:ea typeface="+mj-ea"/>
                <a:cs typeface="Helvetica Neue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2114384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DA9620-1AAB-7840-9E26-D4E1B9E24B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Components of spatial ability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40E649F-012A-1A41-8B21-5C60476CC0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7624" y="980728"/>
            <a:ext cx="7345363" cy="4924425"/>
          </a:xfrm>
        </p:spPr>
        <p:txBody>
          <a:bodyPr/>
          <a:lstStyle/>
          <a:p>
            <a:r>
              <a:rPr lang="en-US" altLang="de-DE" sz="3200" dirty="0">
                <a:solidFill>
                  <a:srgbClr val="C00000"/>
                </a:solidFill>
                <a:ea typeface="+mj-ea"/>
              </a:rPr>
              <a:t>2.4 Spatial Visualization</a:t>
            </a:r>
          </a:p>
          <a:p>
            <a:endParaRPr lang="en-US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230AF0E-C8C3-E442-B109-B40D8204887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z="1400"/>
              <a:t>Klaus-Peter Eichler     |     www.mathematikus.de</a:t>
            </a:r>
            <a:endParaRPr lang="de-DE" sz="1400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C92F1CA-271A-5E4B-8335-53CF96C7566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r>
              <a:rPr lang="de-DE"/>
              <a:t>|  </a:t>
            </a:r>
            <a:fld id="{3C106563-F3EE-654A-BDF0-EB3E90060519}" type="slidenum">
              <a:rPr lang="de-DE" smtClean="0"/>
              <a:pPr algn="r"/>
              <a:t>25</a:t>
            </a:fld>
            <a:endParaRPr lang="de-DE" dirty="0">
              <a:latin typeface="Times" charset="0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42F9AA33-8061-BD45-883F-E99F96126BE7}"/>
              </a:ext>
            </a:extLst>
          </p:cNvPr>
          <p:cNvSpPr txBox="1"/>
          <p:nvPr/>
        </p:nvSpPr>
        <p:spPr>
          <a:xfrm>
            <a:off x="251520" y="404664"/>
            <a:ext cx="3930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+mn-lt"/>
                <a:ea typeface="+mj-ea"/>
                <a:cs typeface="Helvetica Neue"/>
              </a:rPr>
              <a:t>2</a:t>
            </a:r>
          </a:p>
        </p:txBody>
      </p:sp>
      <p:pic>
        <p:nvPicPr>
          <p:cNvPr id="7" name="Picture 3" descr="&#10;Falten.png                                                     004342F4Macintosh HD                   C5CF3A16:">
            <a:extLst>
              <a:ext uri="{FF2B5EF4-FFF2-40B4-BE49-F238E27FC236}">
                <a16:creationId xmlns:a16="http://schemas.microsoft.com/office/drawing/2014/main" id="{887897CF-1E0F-E846-836D-25C3652930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43183" y="2378181"/>
            <a:ext cx="7289804" cy="3639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D57FC551-4F21-AF47-BC77-6E821F96D052}"/>
              </a:ext>
            </a:extLst>
          </p:cNvPr>
          <p:cNvSpPr txBox="1"/>
          <p:nvPr/>
        </p:nvSpPr>
        <p:spPr>
          <a:xfrm>
            <a:off x="1115616" y="1700808"/>
            <a:ext cx="70234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90"/>
                </a:solidFill>
                <a:latin typeface="+mn-lt"/>
              </a:rPr>
              <a:t>How do you must cut the paper to make these figures?</a:t>
            </a:r>
          </a:p>
        </p:txBody>
      </p:sp>
    </p:spTree>
    <p:extLst>
      <p:ext uri="{BB962C8B-B14F-4D97-AF65-F5344CB8AC3E}">
        <p14:creationId xmlns:p14="http://schemas.microsoft.com/office/powerpoint/2010/main" val="25896356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DA9620-1AAB-7840-9E26-D4E1B9E24B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Components of spatial ability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40E649F-012A-1A41-8B21-5C60476CC0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7624" y="980728"/>
            <a:ext cx="7345363" cy="4924425"/>
          </a:xfrm>
        </p:spPr>
        <p:txBody>
          <a:bodyPr/>
          <a:lstStyle/>
          <a:p>
            <a:r>
              <a:rPr lang="en-US" altLang="de-DE" sz="3200" dirty="0">
                <a:solidFill>
                  <a:srgbClr val="C00000"/>
                </a:solidFill>
                <a:ea typeface="+mj-ea"/>
              </a:rPr>
              <a:t>2.4 Spatial Visualization</a:t>
            </a:r>
          </a:p>
          <a:p>
            <a:endParaRPr lang="en-US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230AF0E-C8C3-E442-B109-B40D8204887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z="1400"/>
              <a:t>Klaus-Peter Eichler     |     www.mathematikus.de</a:t>
            </a:r>
            <a:endParaRPr lang="de-DE" sz="1400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C92F1CA-271A-5E4B-8335-53CF96C7566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r>
              <a:rPr lang="de-DE"/>
              <a:t>|  </a:t>
            </a:r>
            <a:fld id="{3C106563-F3EE-654A-BDF0-EB3E90060519}" type="slidenum">
              <a:rPr lang="de-DE" smtClean="0"/>
              <a:pPr algn="r"/>
              <a:t>26</a:t>
            </a:fld>
            <a:endParaRPr lang="de-DE" dirty="0">
              <a:latin typeface="Times" charset="0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42F9AA33-8061-BD45-883F-E99F96126BE7}"/>
              </a:ext>
            </a:extLst>
          </p:cNvPr>
          <p:cNvSpPr txBox="1"/>
          <p:nvPr/>
        </p:nvSpPr>
        <p:spPr>
          <a:xfrm>
            <a:off x="251520" y="404664"/>
            <a:ext cx="3930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+mn-lt"/>
                <a:ea typeface="+mj-ea"/>
                <a:cs typeface="Helvetica Neue"/>
              </a:rPr>
              <a:t>2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2AC90795-E3B6-C34B-A9B0-E66B7C7C0431}"/>
              </a:ext>
            </a:extLst>
          </p:cNvPr>
          <p:cNvSpPr txBox="1"/>
          <p:nvPr/>
        </p:nvSpPr>
        <p:spPr>
          <a:xfrm>
            <a:off x="1152374" y="4869160"/>
            <a:ext cx="78678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chemeClr val="tx1"/>
                </a:solidFill>
                <a:latin typeface="+mn-lt"/>
              </a:rPr>
              <a:t>When the sheet of paper is folded twice, the blue dot marks the “closed</a:t>
            </a:r>
            <a:r>
              <a:rPr lang="en-US" sz="2400" dirty="0">
                <a:latin typeface="+mn-lt"/>
              </a:rPr>
              <a:t>” corner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. </a:t>
            </a:r>
          </a:p>
          <a:p>
            <a:pPr algn="l"/>
            <a:r>
              <a:rPr lang="en-US" sz="2400" dirty="0">
                <a:latin typeface="+mn-lt"/>
              </a:rPr>
              <a:t>This is important so that all students lay the paper in the same orientation and cut at the same corner (side).</a:t>
            </a:r>
            <a:endParaRPr lang="en-US" sz="24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10" name="Picture 3" descr="&#10;Falten.png                                                     004342F4Macintosh HD                   C5CF3A16:">
            <a:extLst>
              <a:ext uri="{FF2B5EF4-FFF2-40B4-BE49-F238E27FC236}">
                <a16:creationId xmlns:a16="http://schemas.microsoft.com/office/drawing/2014/main" id="{F3DE3810-9211-7443-980A-EF462EE07B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9632" y="1700809"/>
            <a:ext cx="5905081" cy="2947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88104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DA9620-1AAB-7840-9E26-D4E1B9E24B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Components of spatial ability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40E649F-012A-1A41-8B21-5C60476CC0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7624" y="1052736"/>
            <a:ext cx="7956376" cy="4924425"/>
          </a:xfrm>
        </p:spPr>
        <p:txBody>
          <a:bodyPr/>
          <a:lstStyle/>
          <a:p>
            <a:r>
              <a:rPr lang="en-US" altLang="de-DE" dirty="0">
                <a:ea typeface="+mj-ea"/>
              </a:rPr>
              <a:t>Didactical core: There are two types of tasks</a:t>
            </a:r>
          </a:p>
          <a:p>
            <a:endParaRPr lang="en-US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230AF0E-C8C3-E442-B109-B40D8204887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z="1400"/>
              <a:t>Klaus-Peter Eichler     |     www.mathematikus.de</a:t>
            </a:r>
            <a:endParaRPr lang="de-DE" sz="1400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C92F1CA-271A-5E4B-8335-53CF96C7566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r>
              <a:rPr lang="de-DE"/>
              <a:t>|  </a:t>
            </a:r>
            <a:fld id="{3C106563-F3EE-654A-BDF0-EB3E90060519}" type="slidenum">
              <a:rPr lang="de-DE" smtClean="0"/>
              <a:pPr algn="r"/>
              <a:t>27</a:t>
            </a:fld>
            <a:endParaRPr lang="de-DE" dirty="0">
              <a:latin typeface="Times" charset="0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42F9AA33-8061-BD45-883F-E99F96126BE7}"/>
              </a:ext>
            </a:extLst>
          </p:cNvPr>
          <p:cNvSpPr txBox="1"/>
          <p:nvPr/>
        </p:nvSpPr>
        <p:spPr>
          <a:xfrm>
            <a:off x="251520" y="404664"/>
            <a:ext cx="3930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+mn-lt"/>
                <a:ea typeface="+mj-ea"/>
                <a:cs typeface="Helvetica Neue"/>
              </a:rPr>
              <a:t>2</a:t>
            </a:r>
          </a:p>
        </p:txBody>
      </p:sp>
      <p:graphicFrame>
        <p:nvGraphicFramePr>
          <p:cNvPr id="11" name="Group 27">
            <a:extLst>
              <a:ext uri="{FF2B5EF4-FFF2-40B4-BE49-F238E27FC236}">
                <a16:creationId xmlns:a16="http://schemas.microsoft.com/office/drawing/2014/main" id="{CCBD4F64-3340-8C40-9628-71F7F17BAB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2452072"/>
              </p:ext>
            </p:extLst>
          </p:nvPr>
        </p:nvGraphicFramePr>
        <p:xfrm>
          <a:off x="1403648" y="5070306"/>
          <a:ext cx="7010400" cy="1383030"/>
        </p:xfrm>
        <a:graphic>
          <a:graphicData uri="http://schemas.openxmlformats.org/drawingml/2006/table">
            <a:tbl>
              <a:tblPr/>
              <a:tblGrid>
                <a:gridCol w="2336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36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36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Starting state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(folded paper)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Process 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(cutting)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final state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(Paper with a cut)</a:t>
                      </a: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given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given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?</a:t>
                      </a: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given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?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given</a:t>
                      </a: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17" name="Gruppierung 2">
            <a:extLst>
              <a:ext uri="{FF2B5EF4-FFF2-40B4-BE49-F238E27FC236}">
                <a16:creationId xmlns:a16="http://schemas.microsoft.com/office/drawing/2014/main" id="{B263D403-DA81-154D-8182-F2AA226416BF}"/>
              </a:ext>
            </a:extLst>
          </p:cNvPr>
          <p:cNvGrpSpPr/>
          <p:nvPr/>
        </p:nvGrpSpPr>
        <p:grpSpPr>
          <a:xfrm>
            <a:off x="1331640" y="3356992"/>
            <a:ext cx="6690804" cy="1669672"/>
            <a:chOff x="1340514" y="3033629"/>
            <a:chExt cx="6690804" cy="1669672"/>
          </a:xfrm>
        </p:grpSpPr>
        <p:pic>
          <p:nvPicPr>
            <p:cNvPr id="18" name="Picture 3" descr="&#10;Falten.png                                                     004342F4Macintosh HD                   C5CF3A16:">
              <a:extLst>
                <a:ext uri="{FF2B5EF4-FFF2-40B4-BE49-F238E27FC236}">
                  <a16:creationId xmlns:a16="http://schemas.microsoft.com/office/drawing/2014/main" id="{F94474A7-9083-EF46-95F5-AA6640306B2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023" t="-4143" r="-716"/>
            <a:stretch/>
          </p:blipFill>
          <p:spPr bwMode="auto">
            <a:xfrm>
              <a:off x="1340514" y="3033629"/>
              <a:ext cx="6690804" cy="16696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Textfeld 18">
              <a:extLst>
                <a:ext uri="{FF2B5EF4-FFF2-40B4-BE49-F238E27FC236}">
                  <a16:creationId xmlns:a16="http://schemas.microsoft.com/office/drawing/2014/main" id="{40E54D00-C43B-C443-9848-110C42633B15}"/>
                </a:ext>
              </a:extLst>
            </p:cNvPr>
            <p:cNvSpPr txBox="1"/>
            <p:nvPr/>
          </p:nvSpPr>
          <p:spPr>
            <a:xfrm>
              <a:off x="4315509" y="3492203"/>
              <a:ext cx="49800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grpSp>
        <p:nvGrpSpPr>
          <p:cNvPr id="20" name="Gruppierung 8">
            <a:extLst>
              <a:ext uri="{FF2B5EF4-FFF2-40B4-BE49-F238E27FC236}">
                <a16:creationId xmlns:a16="http://schemas.microsoft.com/office/drawing/2014/main" id="{6D960BC9-1873-FD48-A870-57C72FE87165}"/>
              </a:ext>
            </a:extLst>
          </p:cNvPr>
          <p:cNvGrpSpPr/>
          <p:nvPr/>
        </p:nvGrpSpPr>
        <p:grpSpPr>
          <a:xfrm>
            <a:off x="1328754" y="1650588"/>
            <a:ext cx="5765515" cy="1634396"/>
            <a:chOff x="1328754" y="1505054"/>
            <a:chExt cx="5765515" cy="1634396"/>
          </a:xfrm>
        </p:grpSpPr>
        <p:sp>
          <p:nvSpPr>
            <p:cNvPr id="21" name="Textfeld 20">
              <a:extLst>
                <a:ext uri="{FF2B5EF4-FFF2-40B4-BE49-F238E27FC236}">
                  <a16:creationId xmlns:a16="http://schemas.microsoft.com/office/drawing/2014/main" id="{01302A8F-8F04-AD4F-BF04-C53FE3138007}"/>
                </a:ext>
              </a:extLst>
            </p:cNvPr>
            <p:cNvSpPr txBox="1"/>
            <p:nvPr/>
          </p:nvSpPr>
          <p:spPr>
            <a:xfrm>
              <a:off x="6596266" y="1892622"/>
              <a:ext cx="49800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chemeClr val="tx1"/>
                  </a:solidFill>
                </a:rPr>
                <a:t>?</a:t>
              </a:r>
            </a:p>
          </p:txBody>
        </p:sp>
        <p:grpSp>
          <p:nvGrpSpPr>
            <p:cNvPr id="22" name="Gruppierung 5">
              <a:extLst>
                <a:ext uri="{FF2B5EF4-FFF2-40B4-BE49-F238E27FC236}">
                  <a16:creationId xmlns:a16="http://schemas.microsoft.com/office/drawing/2014/main" id="{AB0D16BB-B334-7A4B-B754-3E4FA2E3D0E7}"/>
                </a:ext>
              </a:extLst>
            </p:cNvPr>
            <p:cNvGrpSpPr/>
            <p:nvPr/>
          </p:nvGrpSpPr>
          <p:grpSpPr>
            <a:xfrm>
              <a:off x="1328754" y="1505054"/>
              <a:ext cx="4562445" cy="1634396"/>
              <a:chOff x="1328754" y="1505054"/>
              <a:chExt cx="4562445" cy="1634396"/>
            </a:xfrm>
          </p:grpSpPr>
          <p:pic>
            <p:nvPicPr>
              <p:cNvPr id="23" name="Picture 3" descr="&#10;Falten.png                                                     004342F4Macintosh HD                   C5CF3A16:">
                <a:extLst>
                  <a:ext uri="{FF2B5EF4-FFF2-40B4-BE49-F238E27FC236}">
                    <a16:creationId xmlns:a16="http://schemas.microsoft.com/office/drawing/2014/main" id="{E9DAE584-1703-C14F-B4EB-C42FA5C2980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-1194" t="-1651" r="31819" b="51868"/>
              <a:stretch/>
            </p:blipFill>
            <p:spPr bwMode="auto">
              <a:xfrm>
                <a:off x="1328754" y="1505054"/>
                <a:ext cx="4562445" cy="16343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4" name="Rechtwinkliges Dreieck 23">
                <a:extLst>
                  <a:ext uri="{FF2B5EF4-FFF2-40B4-BE49-F238E27FC236}">
                    <a16:creationId xmlns:a16="http://schemas.microsoft.com/office/drawing/2014/main" id="{5212A148-FB56-B841-A410-66824BE5CC46}"/>
                  </a:ext>
                </a:extLst>
              </p:cNvPr>
              <p:cNvSpPr/>
              <p:nvPr/>
            </p:nvSpPr>
            <p:spPr bwMode="auto">
              <a:xfrm>
                <a:off x="4049961" y="2337866"/>
                <a:ext cx="360158" cy="360158"/>
              </a:xfrm>
              <a:prstGeom prst="rtTriangle">
                <a:avLst/>
              </a:prstGeom>
              <a:solidFill>
                <a:schemeClr val="bg1">
                  <a:lumMod val="50000"/>
                </a:schemeClr>
              </a:solidFill>
              <a:ln w="9525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marR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>
                  <a:ln>
                    <a:noFill/>
                  </a:ln>
                  <a:solidFill>
                    <a:srgbClr val="990033"/>
                  </a:solidFill>
                  <a:effectLst/>
                  <a:latin typeface="Arial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66998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DA9620-1AAB-7840-9E26-D4E1B9E24B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Components of spatial ability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40E649F-012A-1A41-8B21-5C60476CC0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7624" y="980728"/>
            <a:ext cx="7345363" cy="4924425"/>
          </a:xfrm>
        </p:spPr>
        <p:txBody>
          <a:bodyPr/>
          <a:lstStyle/>
          <a:p>
            <a:r>
              <a:rPr lang="en-US" altLang="de-DE" sz="3200" dirty="0">
                <a:solidFill>
                  <a:srgbClr val="C00000"/>
                </a:solidFill>
                <a:ea typeface="+mj-ea"/>
              </a:rPr>
              <a:t>2.4 Spatial Visualization</a:t>
            </a:r>
          </a:p>
          <a:p>
            <a:endParaRPr lang="en-US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230AF0E-C8C3-E442-B109-B40D8204887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z="1400"/>
              <a:t>Klaus-Peter Eichler     |     www.mathematikus.de</a:t>
            </a:r>
            <a:endParaRPr lang="de-DE" sz="1400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C92F1CA-271A-5E4B-8335-53CF96C7566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r>
              <a:rPr lang="de-DE"/>
              <a:t>|  </a:t>
            </a:r>
            <a:fld id="{3C106563-F3EE-654A-BDF0-EB3E90060519}" type="slidenum">
              <a:rPr lang="de-DE" smtClean="0"/>
              <a:pPr algn="r"/>
              <a:t>28</a:t>
            </a:fld>
            <a:endParaRPr lang="de-DE" dirty="0">
              <a:latin typeface="Times" charset="0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42F9AA33-8061-BD45-883F-E99F96126BE7}"/>
              </a:ext>
            </a:extLst>
          </p:cNvPr>
          <p:cNvSpPr txBox="1"/>
          <p:nvPr/>
        </p:nvSpPr>
        <p:spPr>
          <a:xfrm>
            <a:off x="251520" y="404664"/>
            <a:ext cx="3930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+mn-lt"/>
                <a:ea typeface="+mj-ea"/>
                <a:cs typeface="Helvetica Neue"/>
              </a:rPr>
              <a:t>2</a:t>
            </a: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FC1DCDFC-E985-0A48-9CB0-66C8F7CB5D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4407" y="4673227"/>
            <a:ext cx="740718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rgbClr val="990033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37931725" indent="-37474525">
              <a:defRPr sz="2800">
                <a:solidFill>
                  <a:srgbClr val="990033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800">
                <a:solidFill>
                  <a:srgbClr val="990033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800">
                <a:solidFill>
                  <a:srgbClr val="990033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800">
                <a:solidFill>
                  <a:srgbClr val="990033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990033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990033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990033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990033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algn="l" eaLnBrk="1" hangingPunct="1"/>
            <a:r>
              <a:rPr lang="en-US" altLang="de-DE" sz="2400" dirty="0">
                <a:solidFill>
                  <a:schemeClr val="tx1"/>
                </a:solidFill>
                <a:latin typeface="+mn-lt"/>
              </a:rPr>
              <a:t>What ways do students use to solve the problem?</a:t>
            </a:r>
          </a:p>
          <a:p>
            <a:pPr algn="l"/>
            <a:r>
              <a:rPr lang="en-US" altLang="de-DE" sz="2400" dirty="0">
                <a:solidFill>
                  <a:schemeClr val="tx1"/>
                </a:solidFill>
                <a:latin typeface="+mn-lt"/>
              </a:rPr>
              <a:t>Students should describe their ways.</a:t>
            </a:r>
          </a:p>
          <a:p>
            <a:pPr algn="l"/>
            <a:r>
              <a:rPr lang="en-US" altLang="de-DE" sz="2400" dirty="0">
                <a:solidFill>
                  <a:srgbClr val="008000"/>
                </a:solidFill>
                <a:latin typeface="+mn-lt"/>
              </a:rPr>
              <a:t>What ways to solve the problem they can use?</a:t>
            </a:r>
          </a:p>
        </p:txBody>
      </p:sp>
      <p:pic>
        <p:nvPicPr>
          <p:cNvPr id="12" name="Picture 4" descr="Wuerfel_weggenommen.png                                        004342F4Macintosh HD                   C5CF3A16:">
            <a:extLst>
              <a:ext uri="{FF2B5EF4-FFF2-40B4-BE49-F238E27FC236}">
                <a16:creationId xmlns:a16="http://schemas.microsoft.com/office/drawing/2014/main" id="{871D3FB5-9AE6-4249-805E-EA3EF64AD3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07951" y="3155377"/>
            <a:ext cx="7253821" cy="1067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5">
            <a:extLst>
              <a:ext uri="{FF2B5EF4-FFF2-40B4-BE49-F238E27FC236}">
                <a16:creationId xmlns:a16="http://schemas.microsoft.com/office/drawing/2014/main" id="{86CD2BE1-F487-C641-9122-2EC1DF2DE8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7624" y="1799973"/>
            <a:ext cx="734536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rgbClr val="990033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37931725" indent="-37474525">
              <a:defRPr sz="2800">
                <a:solidFill>
                  <a:srgbClr val="990033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800">
                <a:solidFill>
                  <a:srgbClr val="990033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800">
                <a:solidFill>
                  <a:srgbClr val="990033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800">
                <a:solidFill>
                  <a:srgbClr val="990033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990033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990033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990033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990033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algn="l" eaLnBrk="1" hangingPunct="1"/>
            <a:r>
              <a:rPr lang="en-US" altLang="de-DE" sz="2400" dirty="0">
                <a:solidFill>
                  <a:srgbClr val="000090"/>
                </a:solidFill>
                <a:latin typeface="+mn-lt"/>
              </a:rPr>
              <a:t>It was a 3 x 3 x 3 cube. How many cubes have been taken away?</a:t>
            </a:r>
          </a:p>
        </p:txBody>
      </p:sp>
    </p:spTree>
    <p:extLst>
      <p:ext uri="{BB962C8B-B14F-4D97-AF65-F5344CB8AC3E}">
        <p14:creationId xmlns:p14="http://schemas.microsoft.com/office/powerpoint/2010/main" val="23241758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DA9620-1AAB-7840-9E26-D4E1B9E24B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Components of spatial ability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40E649F-012A-1A41-8B21-5C60476CC0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7624" y="980728"/>
            <a:ext cx="7345363" cy="4924425"/>
          </a:xfrm>
        </p:spPr>
        <p:txBody>
          <a:bodyPr/>
          <a:lstStyle/>
          <a:p>
            <a:r>
              <a:rPr lang="en-US" altLang="de-DE" sz="3200" dirty="0">
                <a:solidFill>
                  <a:srgbClr val="C00000"/>
                </a:solidFill>
                <a:ea typeface="+mj-ea"/>
              </a:rPr>
              <a:t>2.4 Spatial Visualization</a:t>
            </a:r>
          </a:p>
          <a:p>
            <a:endParaRPr lang="en-US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230AF0E-C8C3-E442-B109-B40D8204887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z="1400"/>
              <a:t>Klaus-Peter Eichler     |     www.mathematikus.de</a:t>
            </a:r>
            <a:endParaRPr lang="de-DE" sz="1400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C92F1CA-271A-5E4B-8335-53CF96C7566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r>
              <a:rPr lang="de-DE"/>
              <a:t>|  </a:t>
            </a:r>
            <a:fld id="{3C106563-F3EE-654A-BDF0-EB3E90060519}" type="slidenum">
              <a:rPr lang="de-DE" smtClean="0"/>
              <a:pPr algn="r"/>
              <a:t>29</a:t>
            </a:fld>
            <a:endParaRPr lang="de-DE" dirty="0">
              <a:latin typeface="Times" charset="0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42F9AA33-8061-BD45-883F-E99F96126BE7}"/>
              </a:ext>
            </a:extLst>
          </p:cNvPr>
          <p:cNvSpPr txBox="1"/>
          <p:nvPr/>
        </p:nvSpPr>
        <p:spPr>
          <a:xfrm>
            <a:off x="251520" y="404664"/>
            <a:ext cx="3930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+mn-lt"/>
                <a:ea typeface="+mj-ea"/>
                <a:cs typeface="Helvetica Neue"/>
              </a:rPr>
              <a:t>2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27407574-14BE-7241-BF25-B36F4299C9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000" y="3112294"/>
            <a:ext cx="4724400" cy="2620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4">
            <a:extLst>
              <a:ext uri="{FF2B5EF4-FFF2-40B4-BE49-F238E27FC236}">
                <a16:creationId xmlns:a16="http://schemas.microsoft.com/office/drawing/2014/main" id="{F60865F3-2259-A947-8E1D-4A38ABAF19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6936" y="1764104"/>
            <a:ext cx="779755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rgbClr val="990033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37931725" indent="-37474525">
              <a:defRPr sz="2800">
                <a:solidFill>
                  <a:srgbClr val="990033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800">
                <a:solidFill>
                  <a:srgbClr val="990033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800">
                <a:solidFill>
                  <a:srgbClr val="990033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800">
                <a:solidFill>
                  <a:srgbClr val="990033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990033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990033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990033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990033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algn="l"/>
            <a:r>
              <a:rPr lang="en-US" altLang="de-DE" sz="2400" dirty="0">
                <a:solidFill>
                  <a:srgbClr val="008000"/>
                </a:solidFill>
                <a:latin typeface="+mn-lt"/>
              </a:rPr>
              <a:t>Try that. How do you have to cut and fold?</a:t>
            </a:r>
          </a:p>
        </p:txBody>
      </p:sp>
    </p:spTree>
    <p:extLst>
      <p:ext uri="{BB962C8B-B14F-4D97-AF65-F5344CB8AC3E}">
        <p14:creationId xmlns:p14="http://schemas.microsoft.com/office/powerpoint/2010/main" val="25011529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99D7257-8CAB-6B41-957A-0E62DB4614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would we be without imaginations?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EC7AB48-A685-1446-8A94-595F3C41AE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3350" y="1600201"/>
            <a:ext cx="7345363" cy="4349080"/>
          </a:xfrm>
        </p:spPr>
        <p:txBody>
          <a:bodyPr/>
          <a:lstStyle/>
          <a:p>
            <a:r>
              <a:rPr lang="en-US" dirty="0"/>
              <a:t>Lifelong: Every day we imagine something</a:t>
            </a:r>
          </a:p>
          <a:p>
            <a:pPr marL="457200" indent="-457200">
              <a:buFont typeface="Arial"/>
              <a:buChar char="•"/>
            </a:pPr>
            <a:r>
              <a:rPr lang="en-US" dirty="0"/>
              <a:t>Wolves, princes and so on in fairy tales,</a:t>
            </a:r>
          </a:p>
          <a:p>
            <a:pPr marL="457200" indent="-457200">
              <a:buFont typeface="Arial"/>
              <a:buChar char="•"/>
            </a:pPr>
            <a:r>
              <a:rPr lang="en-US" dirty="0"/>
              <a:t>Aliens,</a:t>
            </a:r>
          </a:p>
          <a:p>
            <a:pPr marL="457200" indent="-457200">
              <a:buFont typeface="Arial"/>
              <a:buChar char="•"/>
            </a:pPr>
            <a:r>
              <a:rPr lang="en-US" dirty="0"/>
              <a:t>expectations (and fulfillment?),</a:t>
            </a:r>
          </a:p>
          <a:p>
            <a:pPr marL="457200" indent="-457200">
              <a:buFont typeface="Arial"/>
              <a:buChar char="•"/>
            </a:pPr>
            <a:r>
              <a:rPr lang="en-US" dirty="0"/>
              <a:t>Plans of beautiful things,</a:t>
            </a:r>
          </a:p>
          <a:p>
            <a:pPr marL="457200" indent="-457200">
              <a:buFont typeface="Arial"/>
              <a:buChar char="•"/>
            </a:pPr>
            <a:r>
              <a:rPr lang="en-US" dirty="0"/>
              <a:t>Inventions of things that never existed...</a:t>
            </a:r>
          </a:p>
          <a:p>
            <a:r>
              <a:rPr lang="en-US" dirty="0"/>
              <a:t>We are driven by our ideas ... .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5D910EE-4BFC-9F46-AC33-58A327C167A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z="1400"/>
              <a:t>Klaus-Peter Eichler     |     www.mathematikus.de</a:t>
            </a:r>
            <a:endParaRPr lang="de-DE" sz="1400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1864FE0-6B1D-7845-9088-8774AEBA86B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r>
              <a:rPr lang="de-DE"/>
              <a:t>|  </a:t>
            </a:r>
            <a:fld id="{3C106563-F3EE-654A-BDF0-EB3E90060519}" type="slidenum">
              <a:rPr lang="de-DE" smtClean="0"/>
              <a:pPr algn="r"/>
              <a:t>3</a:t>
            </a:fld>
            <a:endParaRPr lang="de-DE" dirty="0">
              <a:latin typeface="Times" charset="0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014996D7-D19B-7B4D-BFDB-7396DC30097B}"/>
              </a:ext>
            </a:extLst>
          </p:cNvPr>
          <p:cNvSpPr txBox="1"/>
          <p:nvPr/>
        </p:nvSpPr>
        <p:spPr>
          <a:xfrm>
            <a:off x="83547" y="332656"/>
            <a:ext cx="6720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990000"/>
                </a:solidFill>
                <a:latin typeface="Helvetica Neue" charset="0"/>
              </a:rPr>
              <a:t>1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9672887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DA9620-1AAB-7840-9E26-D4E1B9E24B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Components of spatial ability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40E649F-012A-1A41-8B21-5C60476CC0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7624" y="980728"/>
            <a:ext cx="7345363" cy="4924425"/>
          </a:xfrm>
        </p:spPr>
        <p:txBody>
          <a:bodyPr/>
          <a:lstStyle/>
          <a:p>
            <a:r>
              <a:rPr lang="en-US" altLang="de-DE" sz="3200" dirty="0">
                <a:solidFill>
                  <a:srgbClr val="C00000"/>
                </a:solidFill>
                <a:ea typeface="+mj-ea"/>
              </a:rPr>
              <a:t>2.4 Spatial Visualization</a:t>
            </a:r>
          </a:p>
          <a:p>
            <a:endParaRPr lang="en-US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230AF0E-C8C3-E442-B109-B40D8204887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z="1400"/>
              <a:t>Klaus-Peter Eichler     |     www.mathematikus.de</a:t>
            </a:r>
            <a:endParaRPr lang="de-DE" sz="1400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C92F1CA-271A-5E4B-8335-53CF96C7566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r>
              <a:rPr lang="de-DE"/>
              <a:t>|  </a:t>
            </a:r>
            <a:fld id="{3C106563-F3EE-654A-BDF0-EB3E90060519}" type="slidenum">
              <a:rPr lang="de-DE" smtClean="0"/>
              <a:pPr algn="r"/>
              <a:t>30</a:t>
            </a:fld>
            <a:endParaRPr lang="de-DE" dirty="0">
              <a:latin typeface="Times" charset="0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42F9AA33-8061-BD45-883F-E99F96126BE7}"/>
              </a:ext>
            </a:extLst>
          </p:cNvPr>
          <p:cNvSpPr txBox="1"/>
          <p:nvPr/>
        </p:nvSpPr>
        <p:spPr>
          <a:xfrm>
            <a:off x="251520" y="404664"/>
            <a:ext cx="3930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+mn-lt"/>
                <a:ea typeface="+mj-ea"/>
                <a:cs typeface="Helvetica Neue"/>
              </a:rPr>
              <a:t>2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38A8D916-A1F9-2146-84EA-47E3C6543E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9510" y="2852936"/>
            <a:ext cx="2816344" cy="3481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716A8381-95CC-6946-9929-35DF0ABBBE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01790" y="2854176"/>
            <a:ext cx="3930650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7A4A8B40-F7E5-1C4E-9E75-F070BC5E45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59138" y="5065613"/>
            <a:ext cx="3297238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A75A5C8E-0F1E-A84E-911E-5EB98EAE6776}"/>
              </a:ext>
            </a:extLst>
          </p:cNvPr>
          <p:cNvSpPr txBox="1"/>
          <p:nvPr/>
        </p:nvSpPr>
        <p:spPr>
          <a:xfrm>
            <a:off x="1043609" y="1772816"/>
            <a:ext cx="79928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0000"/>
                </a:solidFill>
                <a:latin typeface="+mn-lt"/>
              </a:rPr>
              <a:t>Fold along the dashed lines. Which figures you can’t fold? </a:t>
            </a:r>
          </a:p>
          <a:p>
            <a:pPr algn="l"/>
            <a:r>
              <a:rPr lang="en-US" sz="2400" dirty="0">
                <a:solidFill>
                  <a:srgbClr val="000000"/>
                </a:solidFill>
                <a:latin typeface="+mn-lt"/>
              </a:rPr>
              <a:t>Imagine it first and decide, then try and proof.</a:t>
            </a:r>
          </a:p>
        </p:txBody>
      </p:sp>
    </p:spTree>
    <p:extLst>
      <p:ext uri="{BB962C8B-B14F-4D97-AF65-F5344CB8AC3E}">
        <p14:creationId xmlns:p14="http://schemas.microsoft.com/office/powerpoint/2010/main" val="266168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2857600" presetClass="entr" presetSubtype="12804096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52857600" presetClass="entr" presetSubtype="12804155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52857600" presetClass="entr" presetSubtype="1280415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FF4ECA1-2FD6-7F45-A825-E0FF8789A1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would we be without imaginations?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C0C1838-9EEA-CA45-9CC2-E31FAFA6811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z="1400"/>
              <a:t>Klaus-Peter Eichler     |     www.mathematikus.de</a:t>
            </a:r>
            <a:endParaRPr lang="de-DE" sz="1400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055A7E3-215A-4444-A00D-2B69FCF6FEA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r>
              <a:rPr lang="de-DE"/>
              <a:t>|  </a:t>
            </a:r>
            <a:fld id="{3C106563-F3EE-654A-BDF0-EB3E90060519}" type="slidenum">
              <a:rPr lang="de-DE" smtClean="0"/>
              <a:pPr algn="r"/>
              <a:t>4</a:t>
            </a:fld>
            <a:endParaRPr lang="de-DE" dirty="0">
              <a:latin typeface="Times" charset="0"/>
            </a:endParaRP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02DA8EBF-7D22-A24C-85E0-EA1D8EF08F4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" b="7037"/>
          <a:stretch>
            <a:fillRect/>
          </a:stretch>
        </p:blipFill>
        <p:spPr bwMode="auto">
          <a:xfrm>
            <a:off x="1259632" y="1096863"/>
            <a:ext cx="4789202" cy="492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E5D3D7AE-01E1-7948-92D7-1C875CC579CA}"/>
              </a:ext>
            </a:extLst>
          </p:cNvPr>
          <p:cNvSpPr txBox="1"/>
          <p:nvPr/>
        </p:nvSpPr>
        <p:spPr>
          <a:xfrm>
            <a:off x="83547" y="332656"/>
            <a:ext cx="6720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990000"/>
                </a:solidFill>
                <a:latin typeface="Helvetica Neue" charset="0"/>
              </a:rPr>
              <a:t>1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1383383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37864AD-CA37-324C-ABD6-10B89D22D6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de-DE" dirty="0">
                <a:solidFill>
                  <a:srgbClr val="990000"/>
                </a:solidFill>
                <a:latin typeface="Helvetica Neue" charset="0"/>
              </a:rPr>
              <a:t>Imagine this</a:t>
            </a:r>
            <a:endParaRPr lang="en-US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D0DACEF-98BC-9F46-9641-37F587A38F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de-DE" dirty="0"/>
              <a:t>A pentagon with two adjacent right angles and five equidistant sides is called a </a:t>
            </a:r>
            <a:r>
              <a:rPr lang="en-US" altLang="de-DE" b="1" dirty="0"/>
              <a:t>beautiful pentagon.</a:t>
            </a:r>
          </a:p>
          <a:p>
            <a:pPr>
              <a:spcBef>
                <a:spcPct val="20000"/>
              </a:spcBef>
            </a:pPr>
            <a:r>
              <a:rPr lang="en-US" altLang="de-DE" dirty="0">
                <a:solidFill>
                  <a:srgbClr val="008000"/>
                </a:solidFill>
              </a:rPr>
              <a:t>Draw a beautiful pentagon!</a:t>
            </a:r>
            <a:endParaRPr lang="en-US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75241FB-7D1C-B441-B67B-3950D7BC626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z="1400"/>
              <a:t>Klaus-Peter Eichler     |     www.mathematikus.de</a:t>
            </a:r>
            <a:endParaRPr lang="de-DE" sz="1400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D91C21B-C7F1-4A49-A1F2-F464C66CDE9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r>
              <a:rPr lang="de-DE"/>
              <a:t>|  </a:t>
            </a:r>
            <a:fld id="{3C106563-F3EE-654A-BDF0-EB3E90060519}" type="slidenum">
              <a:rPr lang="de-DE" smtClean="0"/>
              <a:pPr algn="r"/>
              <a:t>5</a:t>
            </a:fld>
            <a:endParaRPr lang="de-DE" dirty="0">
              <a:latin typeface="Times" charset="0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25C607ED-47D8-2346-9EFD-D5A69EBF22A1}"/>
              </a:ext>
            </a:extLst>
          </p:cNvPr>
          <p:cNvSpPr>
            <a:spLocks noChangeAspect="1"/>
          </p:cNvSpPr>
          <p:nvPr/>
        </p:nvSpPr>
        <p:spPr bwMode="auto">
          <a:xfrm>
            <a:off x="2162175" y="3573016"/>
            <a:ext cx="1460500" cy="2630487"/>
          </a:xfrm>
          <a:custGeom>
            <a:avLst/>
            <a:gdLst>
              <a:gd name="T0" fmla="*/ 2147483646 w 2840"/>
              <a:gd name="T1" fmla="*/ 0 h 5112"/>
              <a:gd name="T2" fmla="*/ 0 w 2840"/>
              <a:gd name="T3" fmla="*/ 2147483646 h 5112"/>
              <a:gd name="T4" fmla="*/ 0 w 2840"/>
              <a:gd name="T5" fmla="*/ 2147483646 h 5112"/>
              <a:gd name="T6" fmla="*/ 2147483646 w 2840"/>
              <a:gd name="T7" fmla="*/ 2147483646 h 5112"/>
              <a:gd name="T8" fmla="*/ 2147483646 w 2840"/>
              <a:gd name="T9" fmla="*/ 2147483646 h 5112"/>
              <a:gd name="T10" fmla="*/ 2147483646 w 2840"/>
              <a:gd name="T11" fmla="*/ 0 h 511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840"/>
              <a:gd name="T19" fmla="*/ 0 h 5112"/>
              <a:gd name="T20" fmla="*/ 2840 w 2840"/>
              <a:gd name="T21" fmla="*/ 5112 h 511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840" h="5112">
                <a:moveTo>
                  <a:pt x="1420" y="0"/>
                </a:moveTo>
                <a:lnTo>
                  <a:pt x="0" y="2272"/>
                </a:lnTo>
                <a:lnTo>
                  <a:pt x="0" y="5112"/>
                </a:lnTo>
                <a:lnTo>
                  <a:pt x="2840" y="5112"/>
                </a:lnTo>
                <a:lnTo>
                  <a:pt x="2840" y="2272"/>
                </a:lnTo>
                <a:lnTo>
                  <a:pt x="1420" y="0"/>
                </a:lnTo>
                <a:close/>
              </a:path>
            </a:pathLst>
          </a:custGeom>
          <a:solidFill>
            <a:srgbClr val="007600"/>
          </a:solidFill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de-DE" dirty="0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E365BD2A-9C11-A848-96E8-C8731A2FF370}"/>
              </a:ext>
            </a:extLst>
          </p:cNvPr>
          <p:cNvSpPr>
            <a:spLocks noChangeAspect="1"/>
          </p:cNvSpPr>
          <p:nvPr/>
        </p:nvSpPr>
        <p:spPr bwMode="auto">
          <a:xfrm>
            <a:off x="5092700" y="4743003"/>
            <a:ext cx="1460500" cy="1460500"/>
          </a:xfrm>
          <a:custGeom>
            <a:avLst/>
            <a:gdLst>
              <a:gd name="T0" fmla="*/ 0 w 2840"/>
              <a:gd name="T1" fmla="*/ 0 h 2840"/>
              <a:gd name="T2" fmla="*/ 0 w 2840"/>
              <a:gd name="T3" fmla="*/ 2147483646 h 2840"/>
              <a:gd name="T4" fmla="*/ 2147483646 w 2840"/>
              <a:gd name="T5" fmla="*/ 2147483646 h 2840"/>
              <a:gd name="T6" fmla="*/ 2147483646 w 2840"/>
              <a:gd name="T7" fmla="*/ 0 h 2840"/>
              <a:gd name="T8" fmla="*/ 2147483646 w 2840"/>
              <a:gd name="T9" fmla="*/ 2147483646 h 2840"/>
              <a:gd name="T10" fmla="*/ 0 w 2840"/>
              <a:gd name="T11" fmla="*/ 0 h 284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840"/>
              <a:gd name="T19" fmla="*/ 0 h 2840"/>
              <a:gd name="T20" fmla="*/ 2840 w 2840"/>
              <a:gd name="T21" fmla="*/ 2840 h 284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840" h="2840">
                <a:moveTo>
                  <a:pt x="0" y="0"/>
                </a:moveTo>
                <a:lnTo>
                  <a:pt x="0" y="2840"/>
                </a:lnTo>
                <a:lnTo>
                  <a:pt x="2840" y="2840"/>
                </a:lnTo>
                <a:lnTo>
                  <a:pt x="2840" y="0"/>
                </a:lnTo>
                <a:lnTo>
                  <a:pt x="1420" y="2272"/>
                </a:lnTo>
                <a:lnTo>
                  <a:pt x="0" y="0"/>
                </a:lnTo>
                <a:close/>
              </a:path>
            </a:pathLst>
          </a:custGeom>
          <a:solidFill>
            <a:srgbClr val="C00000"/>
          </a:solidFill>
          <a:ln w="158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5CCEA479-8681-C248-A0E7-0941804D5AF3}"/>
              </a:ext>
            </a:extLst>
          </p:cNvPr>
          <p:cNvSpPr txBox="1"/>
          <p:nvPr/>
        </p:nvSpPr>
        <p:spPr>
          <a:xfrm>
            <a:off x="83547" y="332656"/>
            <a:ext cx="6720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990000"/>
                </a:solidFill>
                <a:latin typeface="Helvetica Neue" charset="0"/>
              </a:rPr>
              <a:t>1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206393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theme/theme1.xml><?xml version="1.0" encoding="utf-8"?>
<a:theme xmlns:a="http://schemas.openxmlformats.org/drawingml/2006/main" name="Standarddesign">
  <a:themeElements>
    <a:clrScheme name="Benutzerdefinier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äsentation2" id="{62E657EB-E41D-6B4D-9EA9-041A94AACF83}" vid="{C59CBD75-F471-E440-BFA3-202AF81DCE27}"/>
    </a:ext>
  </a:extLst>
</a:theme>
</file>

<file path=ppt/theme/theme2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Standarddesign</Template>
  <TotalTime>3</TotalTime>
  <Words>2474</Words>
  <Application>Microsoft Office PowerPoint</Application>
  <PresentationFormat>Předvádění na obrazovce (4:3)</PresentationFormat>
  <Paragraphs>491</Paragraphs>
  <Slides>67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9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67</vt:i4>
      </vt:variant>
    </vt:vector>
  </HeadingPairs>
  <TitlesOfParts>
    <vt:vector size="77" baseType="lpstr">
      <vt:lpstr>ＭＳ Ｐゴシック</vt:lpstr>
      <vt:lpstr>Arial</vt:lpstr>
      <vt:lpstr>Calibri</vt:lpstr>
      <vt:lpstr>Helvetica Neue</vt:lpstr>
      <vt:lpstr>Times</vt:lpstr>
      <vt:lpstr>Times New Roman</vt:lpstr>
      <vt:lpstr>Verdana</vt:lpstr>
      <vt:lpstr>Wingdings</vt:lpstr>
      <vt:lpstr>ヒラギノ角ゴ Pro W3</vt:lpstr>
      <vt:lpstr>Standarddesign</vt:lpstr>
      <vt:lpstr>MATHEMATIKUS Software-supported development of  spatial-visual abilities</vt:lpstr>
      <vt:lpstr>Overview</vt:lpstr>
      <vt:lpstr>What would we be without imaginations?</vt:lpstr>
      <vt:lpstr>What would we be without imaginations?</vt:lpstr>
      <vt:lpstr>Imagine this</vt:lpstr>
      <vt:lpstr>Imagine this</vt:lpstr>
      <vt:lpstr>We imagine …</vt:lpstr>
      <vt:lpstr>Importance of spatial abilities</vt:lpstr>
      <vt:lpstr>What do you see here?</vt:lpstr>
      <vt:lpstr>What do you see here?</vt:lpstr>
      <vt:lpstr>What do you see here?</vt:lpstr>
      <vt:lpstr>What do you see here?</vt:lpstr>
      <vt:lpstr>What do you see here?</vt:lpstr>
      <vt:lpstr>What do you see here?</vt:lpstr>
      <vt:lpstr>Importance of spatial abilities</vt:lpstr>
      <vt:lpstr>Importance of spatial abilities</vt:lpstr>
      <vt:lpstr>Importance of spatial abilities</vt:lpstr>
      <vt:lpstr>Spatial ability</vt:lpstr>
      <vt:lpstr>Components of spatial ability</vt:lpstr>
      <vt:lpstr>Components of spatial ability</vt:lpstr>
      <vt:lpstr>Components of spatial ability</vt:lpstr>
      <vt:lpstr>Components of spatial ability</vt:lpstr>
      <vt:lpstr>Components of spatial ability</vt:lpstr>
      <vt:lpstr>Components of spatial ability</vt:lpstr>
      <vt:lpstr>Components of spatial ability</vt:lpstr>
      <vt:lpstr>Components of spatial ability</vt:lpstr>
      <vt:lpstr>Components of spatial ability</vt:lpstr>
      <vt:lpstr>Components of spatial ability</vt:lpstr>
      <vt:lpstr>Components of spatial ability</vt:lpstr>
      <vt:lpstr>Components of spatial ability</vt:lpstr>
      <vt:lpstr>Components of spatial ability</vt:lpstr>
      <vt:lpstr>Components of spatial ability</vt:lpstr>
      <vt:lpstr>Components of spatial ability</vt:lpstr>
      <vt:lpstr>Components of spatial ability</vt:lpstr>
      <vt:lpstr>Components of spatial ability</vt:lpstr>
      <vt:lpstr>Components of spatial ability</vt:lpstr>
      <vt:lpstr>Components of spatial ability</vt:lpstr>
      <vt:lpstr>Components of spatial ability</vt:lpstr>
      <vt:lpstr>Components of spatial ability</vt:lpstr>
      <vt:lpstr>Components of spatial ability</vt:lpstr>
      <vt:lpstr>Components of spatial ability</vt:lpstr>
      <vt:lpstr>Components of spatial ability</vt:lpstr>
      <vt:lpstr>Components of spatial ability: Rotation</vt:lpstr>
      <vt:lpstr>Software to develop spatial ability</vt:lpstr>
      <vt:lpstr>Software to develop spatial ability</vt:lpstr>
      <vt:lpstr>Software to develop spatial ability</vt:lpstr>
      <vt:lpstr>Software to develop spatial ability</vt:lpstr>
      <vt:lpstr>Software to develop spatial ability</vt:lpstr>
      <vt:lpstr>Software to develop spatial ability</vt:lpstr>
      <vt:lpstr>Software to develop spatial ability</vt:lpstr>
      <vt:lpstr>Software to develop spatial ability</vt:lpstr>
      <vt:lpstr>Software to develop spatial ability</vt:lpstr>
      <vt:lpstr>Software to develop spatial ability</vt:lpstr>
      <vt:lpstr>Software to develop spatial ability</vt:lpstr>
      <vt:lpstr>MATHEMATIKUS </vt:lpstr>
      <vt:lpstr>Prezentace aplikace PowerPoint</vt:lpstr>
      <vt:lpstr>Mathematikus: Imagination of rotation</vt:lpstr>
      <vt:lpstr>Mathematikus: Imagination of rotation</vt:lpstr>
      <vt:lpstr>Mathematikus: Imagination of rotation</vt:lpstr>
      <vt:lpstr>Open questions – our research</vt:lpstr>
      <vt:lpstr>Open questions – our research</vt:lpstr>
      <vt:lpstr>3D reality and 2D-pictures</vt:lpstr>
      <vt:lpstr>3D-reality and 2D-pictures</vt:lpstr>
      <vt:lpstr>3D-reality and 2D-pictures</vt:lpstr>
      <vt:lpstr>3D reality and 2D pictures</vt:lpstr>
      <vt:lpstr>Research activity MATHEMATIKUS  </vt:lpstr>
      <vt:lpstr>MATHEMATIKUS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Irrational numbers</dc:title>
  <dc:creator>Klaus-Peter Eichler</dc:creator>
  <cp:lastModifiedBy>Daniela Bímová</cp:lastModifiedBy>
  <cp:revision>32</cp:revision>
  <dcterms:created xsi:type="dcterms:W3CDTF">2021-08-27T23:04:23Z</dcterms:created>
  <dcterms:modified xsi:type="dcterms:W3CDTF">2021-10-07T08:16:46Z</dcterms:modified>
</cp:coreProperties>
</file>